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44" r:id="rId3"/>
    <p:sldId id="345" r:id="rId4"/>
    <p:sldId id="346" r:id="rId5"/>
    <p:sldId id="334" r:id="rId6"/>
    <p:sldId id="335" r:id="rId7"/>
    <p:sldId id="387" r:id="rId8"/>
    <p:sldId id="336" r:id="rId9"/>
    <p:sldId id="415" r:id="rId10"/>
    <p:sldId id="337" r:id="rId11"/>
    <p:sldId id="432" r:id="rId12"/>
    <p:sldId id="435" r:id="rId13"/>
    <p:sldId id="421" r:id="rId14"/>
    <p:sldId id="425" r:id="rId15"/>
    <p:sldId id="426" r:id="rId16"/>
    <p:sldId id="427" r:id="rId17"/>
    <p:sldId id="428" r:id="rId18"/>
    <p:sldId id="429" r:id="rId19"/>
    <p:sldId id="430" r:id="rId20"/>
    <p:sldId id="431" r:id="rId21"/>
    <p:sldId id="422" r:id="rId22"/>
    <p:sldId id="339" r:id="rId23"/>
    <p:sldId id="388" r:id="rId24"/>
    <p:sldId id="389" r:id="rId25"/>
    <p:sldId id="390" r:id="rId26"/>
    <p:sldId id="391" r:id="rId27"/>
    <p:sldId id="403" r:id="rId28"/>
    <p:sldId id="393" r:id="rId29"/>
    <p:sldId id="394" r:id="rId30"/>
    <p:sldId id="405" r:id="rId31"/>
    <p:sldId id="407" r:id="rId32"/>
    <p:sldId id="404" r:id="rId33"/>
    <p:sldId id="406" r:id="rId34"/>
    <p:sldId id="408" r:id="rId35"/>
    <p:sldId id="409" r:id="rId36"/>
    <p:sldId id="410" r:id="rId37"/>
    <p:sldId id="411" r:id="rId38"/>
    <p:sldId id="412" r:id="rId39"/>
    <p:sldId id="413" r:id="rId40"/>
    <p:sldId id="420" r:id="rId41"/>
    <p:sldId id="436" r:id="rId42"/>
    <p:sldId id="438" r:id="rId43"/>
    <p:sldId id="437" r:id="rId44"/>
    <p:sldId id="439" r:id="rId45"/>
    <p:sldId id="287" r:id="rId46"/>
    <p:sldId id="288" r:id="rId47"/>
    <p:sldId id="266" r:id="rId48"/>
    <p:sldId id="267" r:id="rId49"/>
    <p:sldId id="395" r:id="rId50"/>
    <p:sldId id="327" r:id="rId51"/>
    <p:sldId id="309" r:id="rId52"/>
    <p:sldId id="314" r:id="rId53"/>
    <p:sldId id="331" r:id="rId54"/>
    <p:sldId id="332" r:id="rId55"/>
    <p:sldId id="361" r:id="rId56"/>
    <p:sldId id="362" r:id="rId57"/>
    <p:sldId id="364" r:id="rId58"/>
    <p:sldId id="365" r:id="rId59"/>
    <p:sldId id="433" r:id="rId60"/>
    <p:sldId id="434" r:id="rId61"/>
    <p:sldId id="416" r:id="rId62"/>
    <p:sldId id="417" r:id="rId63"/>
    <p:sldId id="418" r:id="rId64"/>
    <p:sldId id="419" r:id="rId65"/>
    <p:sldId id="423" r:id="rId66"/>
    <p:sldId id="424" r:id="rId67"/>
    <p:sldId id="285" r:id="rId6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D3F7E"/>
    <a:srgbClr val="F6F9F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0" autoAdjust="0"/>
    <p:restoredTop sz="94631" autoAdjust="0"/>
  </p:normalViewPr>
  <p:slideViewPr>
    <p:cSldViewPr>
      <p:cViewPr>
        <p:scale>
          <a:sx n="77" d="100"/>
          <a:sy n="77" d="100"/>
        </p:scale>
        <p:origin x="-106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79744-11DA-4166-BEF1-24A6B02588E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6B149574-A28C-497B-8033-1EBB72317F63}">
      <dgm:prSet phldrT="[Text]"/>
      <dgm:spPr/>
      <dgm:t>
        <a:bodyPr/>
        <a:lstStyle/>
        <a:p>
          <a:r>
            <a:rPr lang="en-GB" dirty="0" smtClean="0"/>
            <a:t>Static Analysis</a:t>
          </a:r>
          <a:endParaRPr lang="en-GB" dirty="0"/>
        </a:p>
      </dgm:t>
    </dgm:pt>
    <dgm:pt modelId="{6A25F596-7382-4A64-B005-87755B2CD1B5}" type="parTrans" cxnId="{D30DCDC9-877A-49AD-A67D-AB25B41DF06E}">
      <dgm:prSet/>
      <dgm:spPr/>
      <dgm:t>
        <a:bodyPr/>
        <a:lstStyle/>
        <a:p>
          <a:endParaRPr lang="en-GB"/>
        </a:p>
      </dgm:t>
    </dgm:pt>
    <dgm:pt modelId="{5954D093-CCA1-497C-9771-649044A3087A}" type="sibTrans" cxnId="{D30DCDC9-877A-49AD-A67D-AB25B41DF06E}">
      <dgm:prSet/>
      <dgm:spPr/>
      <dgm:t>
        <a:bodyPr/>
        <a:lstStyle/>
        <a:p>
          <a:endParaRPr lang="en-GB"/>
        </a:p>
      </dgm:t>
    </dgm:pt>
    <dgm:pt modelId="{3CE4EB8A-BD28-434D-8649-CB6997986699}">
      <dgm:prSet phldrT="[Text]"/>
      <dgm:spPr/>
      <dgm:t>
        <a:bodyPr/>
        <a:lstStyle/>
        <a:p>
          <a:r>
            <a:rPr lang="en-GB" dirty="0" smtClean="0"/>
            <a:t>Static Code Analysis (SCA)</a:t>
          </a:r>
          <a:endParaRPr lang="en-GB" dirty="0"/>
        </a:p>
      </dgm:t>
    </dgm:pt>
    <dgm:pt modelId="{22CAD57D-A2D8-478C-B434-70551D000C42}" type="parTrans" cxnId="{E4FD9837-04D5-4617-BD15-ADAB7E911E83}">
      <dgm:prSet/>
      <dgm:spPr/>
      <dgm:t>
        <a:bodyPr/>
        <a:lstStyle/>
        <a:p>
          <a:endParaRPr lang="en-GB"/>
        </a:p>
      </dgm:t>
    </dgm:pt>
    <dgm:pt modelId="{A2E91F90-CD8C-4417-8E09-24F99813F692}" type="sibTrans" cxnId="{E4FD9837-04D5-4617-BD15-ADAB7E911E83}">
      <dgm:prSet/>
      <dgm:spPr/>
      <dgm:t>
        <a:bodyPr/>
        <a:lstStyle/>
        <a:p>
          <a:endParaRPr lang="en-GB"/>
        </a:p>
      </dgm:t>
    </dgm:pt>
    <dgm:pt modelId="{932722C9-E9E5-4E0F-B073-628657A6360C}" type="pres">
      <dgm:prSet presAssocID="{AD579744-11DA-4166-BEF1-24A6B02588ED}" presName="Name0" presStyleCnt="0">
        <dgm:presLayoutVars>
          <dgm:chMax val="7"/>
          <dgm:resizeHandles val="exact"/>
        </dgm:presLayoutVars>
      </dgm:prSet>
      <dgm:spPr/>
      <dgm:t>
        <a:bodyPr/>
        <a:lstStyle/>
        <a:p>
          <a:endParaRPr lang="en-GB"/>
        </a:p>
      </dgm:t>
    </dgm:pt>
    <dgm:pt modelId="{64B6B1E2-25C5-48B6-91A0-414C150A0916}" type="pres">
      <dgm:prSet presAssocID="{AD579744-11DA-4166-BEF1-24A6B02588ED}" presName="comp1" presStyleCnt="0"/>
      <dgm:spPr/>
    </dgm:pt>
    <dgm:pt modelId="{68D221C7-5879-4757-85A6-57241EA612D9}" type="pres">
      <dgm:prSet presAssocID="{AD579744-11DA-4166-BEF1-24A6B02588ED}" presName="circle1" presStyleLbl="node1" presStyleIdx="0" presStyleCnt="2" custScaleX="85034" custScaleY="82957" custLinFactNeighborY="-7415"/>
      <dgm:spPr/>
      <dgm:t>
        <a:bodyPr/>
        <a:lstStyle/>
        <a:p>
          <a:endParaRPr lang="en-GB"/>
        </a:p>
      </dgm:t>
    </dgm:pt>
    <dgm:pt modelId="{3EC4694D-0DDC-401D-9D32-B39BA5EF699E}" type="pres">
      <dgm:prSet presAssocID="{AD579744-11DA-4166-BEF1-24A6B02588ED}" presName="c1text" presStyleLbl="node1" presStyleIdx="0" presStyleCnt="2">
        <dgm:presLayoutVars>
          <dgm:bulletEnabled val="1"/>
        </dgm:presLayoutVars>
      </dgm:prSet>
      <dgm:spPr/>
      <dgm:t>
        <a:bodyPr/>
        <a:lstStyle/>
        <a:p>
          <a:endParaRPr lang="en-GB"/>
        </a:p>
      </dgm:t>
    </dgm:pt>
    <dgm:pt modelId="{DA4F8DFF-AAA1-4A8B-9E3E-C257D28ABB63}" type="pres">
      <dgm:prSet presAssocID="{AD579744-11DA-4166-BEF1-24A6B02588ED}" presName="comp2" presStyleCnt="0"/>
      <dgm:spPr/>
    </dgm:pt>
    <dgm:pt modelId="{FC4CD213-72E4-4717-9A06-CA9D92523BF2}" type="pres">
      <dgm:prSet presAssocID="{AD579744-11DA-4166-BEF1-24A6B02588ED}" presName="circle2" presStyleLbl="node1" presStyleIdx="1" presStyleCnt="2" custScaleX="82101" custScaleY="81388" custLinFactNeighborY="-12203"/>
      <dgm:spPr/>
      <dgm:t>
        <a:bodyPr/>
        <a:lstStyle/>
        <a:p>
          <a:endParaRPr lang="en-GB"/>
        </a:p>
      </dgm:t>
    </dgm:pt>
    <dgm:pt modelId="{8DB25DFF-5AC4-4670-8F9C-B8E9D4CB5AFE}" type="pres">
      <dgm:prSet presAssocID="{AD579744-11DA-4166-BEF1-24A6B02588ED}" presName="c2text" presStyleLbl="node1" presStyleIdx="1" presStyleCnt="2">
        <dgm:presLayoutVars>
          <dgm:bulletEnabled val="1"/>
        </dgm:presLayoutVars>
      </dgm:prSet>
      <dgm:spPr/>
      <dgm:t>
        <a:bodyPr/>
        <a:lstStyle/>
        <a:p>
          <a:endParaRPr lang="en-GB"/>
        </a:p>
      </dgm:t>
    </dgm:pt>
  </dgm:ptLst>
  <dgm:cxnLst>
    <dgm:cxn modelId="{E0B88302-222B-4BE9-856B-010A90985CBB}" type="presOf" srcId="{6B149574-A28C-497B-8033-1EBB72317F63}" destId="{68D221C7-5879-4757-85A6-57241EA612D9}" srcOrd="0" destOrd="0" presId="urn:microsoft.com/office/officeart/2005/8/layout/venn2"/>
    <dgm:cxn modelId="{7F0540E3-7E89-4261-80E0-DA4EDBD3B726}" type="presOf" srcId="{6B149574-A28C-497B-8033-1EBB72317F63}" destId="{3EC4694D-0DDC-401D-9D32-B39BA5EF699E}" srcOrd="1" destOrd="0" presId="urn:microsoft.com/office/officeart/2005/8/layout/venn2"/>
    <dgm:cxn modelId="{D30DCDC9-877A-49AD-A67D-AB25B41DF06E}" srcId="{AD579744-11DA-4166-BEF1-24A6B02588ED}" destId="{6B149574-A28C-497B-8033-1EBB72317F63}" srcOrd="0" destOrd="0" parTransId="{6A25F596-7382-4A64-B005-87755B2CD1B5}" sibTransId="{5954D093-CCA1-497C-9771-649044A3087A}"/>
    <dgm:cxn modelId="{E260AD45-D97D-4145-91EC-A9821B66F6A2}" type="presOf" srcId="{AD579744-11DA-4166-BEF1-24A6B02588ED}" destId="{932722C9-E9E5-4E0F-B073-628657A6360C}" srcOrd="0" destOrd="0" presId="urn:microsoft.com/office/officeart/2005/8/layout/venn2"/>
    <dgm:cxn modelId="{123AC8E2-A7AF-40A9-AD9F-9EDAC691C87A}" type="presOf" srcId="{3CE4EB8A-BD28-434D-8649-CB6997986699}" destId="{8DB25DFF-5AC4-4670-8F9C-B8E9D4CB5AFE}" srcOrd="1" destOrd="0" presId="urn:microsoft.com/office/officeart/2005/8/layout/venn2"/>
    <dgm:cxn modelId="{E4FD9837-04D5-4617-BD15-ADAB7E911E83}" srcId="{AD579744-11DA-4166-BEF1-24A6B02588ED}" destId="{3CE4EB8A-BD28-434D-8649-CB6997986699}" srcOrd="1" destOrd="0" parTransId="{22CAD57D-A2D8-478C-B434-70551D000C42}" sibTransId="{A2E91F90-CD8C-4417-8E09-24F99813F692}"/>
    <dgm:cxn modelId="{5FE2A46A-0D07-4FD1-816A-F19ED185F5FF}" type="presOf" srcId="{3CE4EB8A-BD28-434D-8649-CB6997986699}" destId="{FC4CD213-72E4-4717-9A06-CA9D92523BF2}" srcOrd="0" destOrd="0" presId="urn:microsoft.com/office/officeart/2005/8/layout/venn2"/>
    <dgm:cxn modelId="{317ED7BC-A56C-41BB-8BE4-588D4E8E05C4}" type="presParOf" srcId="{932722C9-E9E5-4E0F-B073-628657A6360C}" destId="{64B6B1E2-25C5-48B6-91A0-414C150A0916}" srcOrd="0" destOrd="0" presId="urn:microsoft.com/office/officeart/2005/8/layout/venn2"/>
    <dgm:cxn modelId="{C67A6553-7F88-4B0C-9474-97BB8A523540}" type="presParOf" srcId="{64B6B1E2-25C5-48B6-91A0-414C150A0916}" destId="{68D221C7-5879-4757-85A6-57241EA612D9}" srcOrd="0" destOrd="0" presId="urn:microsoft.com/office/officeart/2005/8/layout/venn2"/>
    <dgm:cxn modelId="{4C800995-5D5C-4651-83FF-95BD231DEAA8}" type="presParOf" srcId="{64B6B1E2-25C5-48B6-91A0-414C150A0916}" destId="{3EC4694D-0DDC-401D-9D32-B39BA5EF699E}" srcOrd="1" destOrd="0" presId="urn:microsoft.com/office/officeart/2005/8/layout/venn2"/>
    <dgm:cxn modelId="{09D0AB6A-074C-4778-A9DC-80D0B76ED647}" type="presParOf" srcId="{932722C9-E9E5-4E0F-B073-628657A6360C}" destId="{DA4F8DFF-AAA1-4A8B-9E3E-C257D28ABB63}" srcOrd="1" destOrd="0" presId="urn:microsoft.com/office/officeart/2005/8/layout/venn2"/>
    <dgm:cxn modelId="{D3F21F59-09C8-4570-AA91-B3754085F9B7}" type="presParOf" srcId="{DA4F8DFF-AAA1-4A8B-9E3E-C257D28ABB63}" destId="{FC4CD213-72E4-4717-9A06-CA9D92523BF2}" srcOrd="0" destOrd="0" presId="urn:microsoft.com/office/officeart/2005/8/layout/venn2"/>
    <dgm:cxn modelId="{493FE523-0B06-42ED-BDF3-5D8D13457D07}" type="presParOf" srcId="{DA4F8DFF-AAA1-4A8B-9E3E-C257D28ABB63}" destId="{8DB25DFF-5AC4-4670-8F9C-B8E9D4CB5AFE}"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D221C7-5879-4757-85A6-57241EA612D9}">
      <dsp:nvSpPr>
        <dsp:cNvPr id="0" name=""/>
        <dsp:cNvSpPr/>
      </dsp:nvSpPr>
      <dsp:spPr>
        <a:xfrm>
          <a:off x="1904989" y="17437"/>
          <a:ext cx="4419620" cy="43116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t>Static Analysis</a:t>
          </a:r>
          <a:endParaRPr lang="en-GB" sz="2600" kern="1200" dirty="0"/>
        </a:p>
      </dsp:txBody>
      <dsp:txXfrm>
        <a:off x="2954649" y="340812"/>
        <a:ext cx="2320300" cy="732983"/>
      </dsp:txXfrm>
    </dsp:sp>
    <dsp:sp modelId="{FC4CD213-72E4-4717-9A06-CA9D92523BF2}">
      <dsp:nvSpPr>
        <dsp:cNvPr id="0" name=""/>
        <dsp:cNvSpPr/>
      </dsp:nvSpPr>
      <dsp:spPr>
        <a:xfrm>
          <a:off x="2514607" y="1146368"/>
          <a:ext cx="3200384" cy="3172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t>Static Code Analysis (SCA)</a:t>
          </a:r>
          <a:endParaRPr lang="en-GB" sz="2600" kern="1200" dirty="0"/>
        </a:p>
      </dsp:txBody>
      <dsp:txXfrm>
        <a:off x="2983293" y="1939515"/>
        <a:ext cx="2263013" cy="158629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EFC6AC-2ADB-4D0B-9FA8-AB98E72260B7}" type="datetimeFigureOut">
              <a:rPr lang="en-GB" smtClean="0"/>
              <a:pPr/>
              <a:t>06/03/2014</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A1F9D0B-5659-4378-81B9-1C68D09FA8AF}" type="slidenum">
              <a:rPr lang="en-GB" smtClean="0"/>
              <a:pPr/>
              <a:t>‹#›</a:t>
            </a:fld>
            <a:endParaRPr lang="en-GB"/>
          </a:p>
        </p:txBody>
      </p:sp>
    </p:spTree>
    <p:extLst>
      <p:ext uri="{BB962C8B-B14F-4D97-AF65-F5344CB8AC3E}">
        <p14:creationId xmlns:p14="http://schemas.microsoft.com/office/powerpoint/2010/main" xmlns="" val="65959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menda.eu/en/products/black-duck"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www.blackducksoftware.com/sample-code-analysis/index.php"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a:lnSpc>
                <a:spcPct val="80000"/>
              </a:lnSpc>
            </a:pPr>
            <a:r>
              <a:rPr lang="en-CA" sz="1000" dirty="0"/>
              <a:t>Embedded software development can be a risky business. </a:t>
            </a:r>
          </a:p>
          <a:p>
            <a:pPr>
              <a:lnSpc>
                <a:spcPct val="80000"/>
              </a:lnSpc>
            </a:pPr>
            <a:endParaRPr lang="en-CA" sz="1000" dirty="0"/>
          </a:p>
          <a:p>
            <a:pPr>
              <a:lnSpc>
                <a:spcPct val="80000"/>
              </a:lnSpc>
            </a:pPr>
            <a:r>
              <a:rPr lang="en-CA" sz="1000" dirty="0"/>
              <a:t>Not least because of the actual safety implications of some of the systems that we are producing.</a:t>
            </a:r>
          </a:p>
          <a:p>
            <a:pPr>
              <a:lnSpc>
                <a:spcPct val="80000"/>
              </a:lnSpc>
            </a:pPr>
            <a:endParaRPr lang="en-CA" sz="1000" dirty="0"/>
          </a:p>
          <a:p>
            <a:pPr>
              <a:lnSpc>
                <a:spcPct val="80000"/>
              </a:lnSpc>
            </a:pPr>
            <a:r>
              <a:rPr lang="en-CA" sz="1000" b="1" dirty="0"/>
              <a:t>Therac-25 Radiation Therapy Machine</a:t>
            </a:r>
          </a:p>
          <a:p>
            <a:pPr>
              <a:lnSpc>
                <a:spcPct val="80000"/>
              </a:lnSpc>
            </a:pPr>
            <a:r>
              <a:rPr lang="en-CA" sz="1700" dirty="0"/>
              <a:t>Event: Involved in at least 6 accidents where patients were given massive overdoses of radiation (100X the intended dose)</a:t>
            </a:r>
          </a:p>
          <a:p>
            <a:pPr>
              <a:lnSpc>
                <a:spcPct val="80000"/>
              </a:lnSpc>
            </a:pPr>
            <a:r>
              <a:rPr lang="en-CA" sz="1700" dirty="0"/>
              <a:t>Impact: Radiation burns, symptoms of radiation poisoning, and the death of 3 patients</a:t>
            </a:r>
          </a:p>
          <a:p>
            <a:pPr>
              <a:lnSpc>
                <a:spcPct val="80000"/>
              </a:lnSpc>
            </a:pPr>
            <a:r>
              <a:rPr lang="en-CA" sz="1700" dirty="0"/>
              <a:t>Causes: </a:t>
            </a:r>
            <a:r>
              <a:rPr lang="en-CA" sz="1500" dirty="0"/>
              <a:t>Software design that made it impossible to test in an automated fashion. </a:t>
            </a:r>
            <a:r>
              <a:rPr lang="en-CA" dirty="0" smtClean="0"/>
              <a:t>Main software flaw was determined to be a race condition</a:t>
            </a:r>
          </a:p>
          <a:p>
            <a:pPr>
              <a:lnSpc>
                <a:spcPct val="80000"/>
              </a:lnSpc>
            </a:pPr>
            <a:r>
              <a:rPr lang="en-CA" sz="1000" dirty="0"/>
              <a:t>Note: Code was written in </a:t>
            </a:r>
            <a:r>
              <a:rPr lang="en-US" sz="1000" dirty="0"/>
              <a:t>assembly language.</a:t>
            </a:r>
            <a:endParaRPr lang="en-CA" sz="1000" dirty="0"/>
          </a:p>
          <a:p>
            <a:pPr>
              <a:lnSpc>
                <a:spcPct val="80000"/>
              </a:lnSpc>
            </a:pPr>
            <a:endParaRPr lang="en-CA" sz="1000" dirty="0"/>
          </a:p>
          <a:p>
            <a:pPr>
              <a:lnSpc>
                <a:spcPct val="80000"/>
              </a:lnSpc>
            </a:pPr>
            <a:r>
              <a:rPr lang="en-CA" sz="1000" b="1" dirty="0"/>
              <a:t>Toyota Recalls</a:t>
            </a:r>
          </a:p>
          <a:p>
            <a:pPr>
              <a:lnSpc>
                <a:spcPct val="80000"/>
              </a:lnSpc>
            </a:pPr>
            <a:r>
              <a:rPr lang="en-CA" sz="1000" dirty="0"/>
              <a:t>In 2005, Toyota announced a recall of 160,000 of its Prius hybrid vehicles following reports of vehicle warning lights illuminating for no reason, and cars' gasoline engines stalling unexpectedly. But unlike the large-scale auto recalls of years past, the root of the Prius issue wasn't a hardware problem -- it was a programming error in the smart car's embedded code.</a:t>
            </a:r>
          </a:p>
          <a:p>
            <a:pPr>
              <a:lnSpc>
                <a:spcPct val="80000"/>
              </a:lnSpc>
            </a:pPr>
            <a:r>
              <a:rPr lang="en-CA" sz="1000" dirty="0"/>
              <a:t>In 2010, software bug causes issues with the Anti-Lock Braking system resulted in recall of 100K+ cars.</a:t>
            </a:r>
          </a:p>
          <a:p>
            <a:pPr>
              <a:lnSpc>
                <a:spcPct val="80000"/>
              </a:lnSpc>
            </a:pPr>
            <a:endParaRPr lang="en-CA" sz="1000" dirty="0"/>
          </a:p>
          <a:p>
            <a:pPr>
              <a:lnSpc>
                <a:spcPct val="80000"/>
              </a:lnSpc>
            </a:pPr>
            <a:r>
              <a:rPr lang="en-CA" sz="1000" b="1" dirty="0" err="1"/>
              <a:t>Ariane</a:t>
            </a:r>
            <a:r>
              <a:rPr lang="en-CA" sz="1000" b="1" dirty="0"/>
              <a:t> 5 Flight 501</a:t>
            </a:r>
          </a:p>
          <a:p>
            <a:pPr>
              <a:lnSpc>
                <a:spcPct val="80000"/>
              </a:lnSpc>
            </a:pPr>
            <a:r>
              <a:rPr lang="en-CA" sz="1000" dirty="0"/>
              <a:t>Event: Rocket veered off its flight path 37 seconds after launch. Destroyed by its automated self-destruct system.</a:t>
            </a:r>
          </a:p>
          <a:p>
            <a:pPr>
              <a:lnSpc>
                <a:spcPct val="80000"/>
              </a:lnSpc>
            </a:pPr>
            <a:r>
              <a:rPr lang="en-CA" sz="1000" dirty="0"/>
              <a:t>Cost: Loss of 4 “Cluster mission” spacecraft worth over $370M</a:t>
            </a:r>
          </a:p>
          <a:p>
            <a:pPr>
              <a:lnSpc>
                <a:spcPct val="80000"/>
              </a:lnSpc>
            </a:pPr>
            <a:r>
              <a:rPr lang="en-CA" sz="1000" dirty="0"/>
              <a:t>Cause: One of the most infamous software bugs in history. Inadequate protection from integer overflow</a:t>
            </a:r>
          </a:p>
          <a:p>
            <a:pPr>
              <a:lnSpc>
                <a:spcPct val="80000"/>
              </a:lnSpc>
            </a:pPr>
            <a:endParaRPr lang="en-CA" sz="1000" dirty="0"/>
          </a:p>
          <a:p>
            <a:pPr>
              <a:lnSpc>
                <a:spcPct val="80000"/>
              </a:lnSpc>
            </a:pPr>
            <a:r>
              <a:rPr lang="en-CA" sz="1000" dirty="0"/>
              <a:t>Now I know NSN are not in the business of producing rockets, or radiation machines, or even uncontrollable automotive vehicles, but I’m sure that some of your systems have a safety or mission-critical element.</a:t>
            </a:r>
          </a:p>
        </p:txBody>
      </p:sp>
      <p:sp>
        <p:nvSpPr>
          <p:cNvPr id="47108" name="Slide Number Placeholder 3"/>
          <p:cNvSpPr>
            <a:spLocks noGrp="1"/>
          </p:cNvSpPr>
          <p:nvPr>
            <p:ph type="sldNum" sz="quarter" idx="5"/>
          </p:nvPr>
        </p:nvSpPr>
        <p:spPr bwMode="auto">
          <a:noFill/>
          <a:ln>
            <a:miter lim="800000"/>
            <a:headEnd/>
            <a:tailEnd/>
          </a:ln>
        </p:spPr>
        <p:txBody>
          <a:bodyPr/>
          <a:lstStyle/>
          <a:p>
            <a:fld id="{6DCC102F-19F7-42AA-BBAA-124A11A89CB5}" type="slidenum">
              <a:rPr lang="en-CA"/>
              <a:pPr/>
              <a:t>5</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191711-148D-4812-A741-1DB98A3F1BE8}"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191711-148D-4812-A741-1DB98A3F1BE8}"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ED4EC2CC-9F80-48A4-BDC0-534F8B4B6E07}" type="slidenum">
              <a:rPr lang="en-US" smtClean="0"/>
              <a:pPr>
                <a:defRPr/>
              </a:pPr>
              <a:t>30</a:t>
            </a:fld>
            <a:endParaRPr lang="en-US" smtClean="0"/>
          </a:p>
        </p:txBody>
      </p:sp>
      <p:sp>
        <p:nvSpPr>
          <p:cNvPr id="50179" name="Rectangle 2"/>
          <p:cNvSpPr>
            <a:spLocks noGrp="1" noRot="1" noChangeAspect="1" noChangeArrowheads="1" noTextEdit="1"/>
          </p:cNvSpPr>
          <p:nvPr>
            <p:ph type="sldImg"/>
          </p:nvPr>
        </p:nvSpPr>
        <p:spPr>
          <a:xfrm>
            <a:off x="992188" y="765175"/>
            <a:ext cx="5118100" cy="3838575"/>
          </a:xfrm>
          <a:ln/>
        </p:spPr>
      </p:sp>
      <p:sp>
        <p:nvSpPr>
          <p:cNvPr id="50180" name="Rectangle 3"/>
          <p:cNvSpPr>
            <a:spLocks noGrp="1" noChangeArrowheads="1"/>
          </p:cNvSpPr>
          <p:nvPr>
            <p:ph type="body" idx="1"/>
          </p:nvPr>
        </p:nvSpPr>
        <p:spPr>
          <a:xfrm>
            <a:off x="709930" y="4861443"/>
            <a:ext cx="5679440" cy="460736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xmlns="" val="2073991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p:txBody>
          <a:bodyPr/>
          <a:lstStyle/>
          <a:p>
            <a:pPr>
              <a:defRPr/>
            </a:pPr>
            <a:fld id="{34865A49-FC1C-426F-B0AB-1CB53A5A0E6E}" type="slidenum">
              <a:rPr lang="en-US" smtClean="0"/>
              <a:pPr>
                <a:defRPr/>
              </a:pPr>
              <a:t>31</a:t>
            </a:fld>
            <a:endParaRPr lang="en-US" smtClean="0"/>
          </a:p>
        </p:txBody>
      </p:sp>
    </p:spTree>
    <p:extLst>
      <p:ext uri="{BB962C8B-B14F-4D97-AF65-F5344CB8AC3E}">
        <p14:creationId xmlns:p14="http://schemas.microsoft.com/office/powerpoint/2010/main" xmlns="" val="564522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515D1DB5-03BB-4EE9-9741-DC7794C8C1EA}" type="slidenum">
              <a:rPr lang="ar-SA" smtClean="0"/>
              <a:pPr>
                <a:defRPr/>
              </a:pPr>
              <a:t>32</a:t>
            </a:fld>
            <a:endParaRPr lang="en-US" smtClean="0"/>
          </a:p>
        </p:txBody>
      </p:sp>
      <p:sp>
        <p:nvSpPr>
          <p:cNvPr id="49155" name="Rectangle 7"/>
          <p:cNvSpPr txBox="1">
            <a:spLocks noGrp="1" noChangeArrowheads="1"/>
          </p:cNvSpPr>
          <p:nvPr/>
        </p:nvSpPr>
        <p:spPr bwMode="auto">
          <a:xfrm>
            <a:off x="4021294" y="9719305"/>
            <a:ext cx="3076363" cy="513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072" tIns="49036" rIns="98072" bIns="49036" anchor="b"/>
          <a:lstStyle>
            <a:lvl1pPr defTabSz="904875" eaLnBrk="0" hangingPunct="0">
              <a:defRPr sz="2400">
                <a:solidFill>
                  <a:schemeClr val="tx1"/>
                </a:solidFill>
                <a:latin typeface="Tahoma" pitchFamily="34" charset="0"/>
                <a:cs typeface="Arial" charset="0"/>
              </a:defRPr>
            </a:lvl1pPr>
            <a:lvl2pPr marL="742950" indent="-285750" defTabSz="904875" eaLnBrk="0" hangingPunct="0">
              <a:defRPr sz="2400">
                <a:solidFill>
                  <a:schemeClr val="tx1"/>
                </a:solidFill>
                <a:latin typeface="Tahoma" pitchFamily="34" charset="0"/>
                <a:cs typeface="Arial" charset="0"/>
              </a:defRPr>
            </a:lvl2pPr>
            <a:lvl3pPr marL="1143000" indent="-228600" defTabSz="904875" eaLnBrk="0" hangingPunct="0">
              <a:defRPr sz="2400">
                <a:solidFill>
                  <a:schemeClr val="tx1"/>
                </a:solidFill>
                <a:latin typeface="Tahoma" pitchFamily="34" charset="0"/>
                <a:cs typeface="Arial" charset="0"/>
              </a:defRPr>
            </a:lvl3pPr>
            <a:lvl4pPr marL="1600200" indent="-228600" defTabSz="904875" eaLnBrk="0" hangingPunct="0">
              <a:defRPr sz="2400">
                <a:solidFill>
                  <a:schemeClr val="tx1"/>
                </a:solidFill>
                <a:latin typeface="Tahoma" pitchFamily="34" charset="0"/>
                <a:cs typeface="Arial" charset="0"/>
              </a:defRPr>
            </a:lvl4pPr>
            <a:lvl5pPr marL="2057400" indent="-228600" defTabSz="904875" eaLnBrk="0" hangingPunct="0">
              <a:defRPr sz="2400">
                <a:solidFill>
                  <a:schemeClr val="tx1"/>
                </a:solidFill>
                <a:latin typeface="Tahoma" pitchFamily="34" charset="0"/>
                <a:cs typeface="Arial" charset="0"/>
              </a:defRPr>
            </a:lvl5pPr>
            <a:lvl6pPr marL="2514600" indent="-228600" defTabSz="904875" eaLnBrk="0" fontAlgn="base" hangingPunct="0">
              <a:spcBef>
                <a:spcPct val="0"/>
              </a:spcBef>
              <a:spcAft>
                <a:spcPct val="0"/>
              </a:spcAft>
              <a:defRPr sz="2400">
                <a:solidFill>
                  <a:schemeClr val="tx1"/>
                </a:solidFill>
                <a:latin typeface="Tahoma" pitchFamily="34" charset="0"/>
                <a:cs typeface="Arial" charset="0"/>
              </a:defRPr>
            </a:lvl6pPr>
            <a:lvl7pPr marL="2971800" indent="-228600" defTabSz="904875" eaLnBrk="0" fontAlgn="base" hangingPunct="0">
              <a:spcBef>
                <a:spcPct val="0"/>
              </a:spcBef>
              <a:spcAft>
                <a:spcPct val="0"/>
              </a:spcAft>
              <a:defRPr sz="2400">
                <a:solidFill>
                  <a:schemeClr val="tx1"/>
                </a:solidFill>
                <a:latin typeface="Tahoma" pitchFamily="34" charset="0"/>
                <a:cs typeface="Arial" charset="0"/>
              </a:defRPr>
            </a:lvl7pPr>
            <a:lvl8pPr marL="3429000" indent="-228600" defTabSz="904875" eaLnBrk="0" fontAlgn="base" hangingPunct="0">
              <a:spcBef>
                <a:spcPct val="0"/>
              </a:spcBef>
              <a:spcAft>
                <a:spcPct val="0"/>
              </a:spcAft>
              <a:defRPr sz="2400">
                <a:solidFill>
                  <a:schemeClr val="tx1"/>
                </a:solidFill>
                <a:latin typeface="Tahoma" pitchFamily="34" charset="0"/>
                <a:cs typeface="Arial" charset="0"/>
              </a:defRPr>
            </a:lvl8pPr>
            <a:lvl9pPr marL="3886200" indent="-228600" defTabSz="904875"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fld id="{99F7BA9E-8780-4F6A-A89F-BFBCFC284330}" type="slidenum">
              <a:rPr lang="en-US" sz="1300">
                <a:latin typeface="Times New Roman" pitchFamily="18" charset="0"/>
              </a:rPr>
              <a:pPr algn="r" eaLnBrk="1" hangingPunct="1"/>
              <a:t>32</a:t>
            </a:fld>
            <a:endParaRPr lang="en-US" sz="1300">
              <a:latin typeface="Times New Roman" pitchFamily="18" charset="0"/>
            </a:endParaRPr>
          </a:p>
        </p:txBody>
      </p:sp>
      <p:sp>
        <p:nvSpPr>
          <p:cNvPr id="49156" name="Rectangle 2"/>
          <p:cNvSpPr>
            <a:spLocks noGrp="1" noRot="1" noChangeAspect="1" noChangeArrowheads="1" noTextEdit="1"/>
          </p:cNvSpPr>
          <p:nvPr>
            <p:ph type="sldImg"/>
          </p:nvPr>
        </p:nvSpPr>
        <p:spPr>
          <a:xfrm>
            <a:off x="992188" y="765175"/>
            <a:ext cx="5118100" cy="3838575"/>
          </a:xfrm>
          <a:ln/>
        </p:spPr>
      </p:sp>
      <p:sp>
        <p:nvSpPr>
          <p:cNvPr id="49157" name="Rectangle 3"/>
          <p:cNvSpPr>
            <a:spLocks noGrp="1" noChangeArrowheads="1"/>
          </p:cNvSpPr>
          <p:nvPr>
            <p:ph type="body" idx="1"/>
          </p:nvPr>
        </p:nvSpPr>
        <p:spPr>
          <a:xfrm>
            <a:off x="709930" y="4861443"/>
            <a:ext cx="5679440" cy="460736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072" tIns="49036" rIns="98072" bIns="49036"/>
          <a:lstStyle/>
          <a:p>
            <a:pPr eaLnBrk="1" hangingPunct="1"/>
            <a:endParaRPr lang="en-US" smtClean="0"/>
          </a:p>
        </p:txBody>
      </p:sp>
    </p:spTree>
    <p:extLst>
      <p:ext uri="{BB962C8B-B14F-4D97-AF65-F5344CB8AC3E}">
        <p14:creationId xmlns:p14="http://schemas.microsoft.com/office/powerpoint/2010/main" xmlns="" val="3723124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93833656-8497-42B0-8B89-1A39CBE55831}" type="slidenum">
              <a:rPr lang="en-US" smtClean="0"/>
              <a:pPr>
                <a:defRPr/>
              </a:pPr>
              <a:t>33</a:t>
            </a:fld>
            <a:endParaRPr lang="en-US" smtClean="0"/>
          </a:p>
        </p:txBody>
      </p:sp>
      <p:sp>
        <p:nvSpPr>
          <p:cNvPr id="52227" name="Rectangle 2"/>
          <p:cNvSpPr>
            <a:spLocks noGrp="1" noRot="1" noChangeAspect="1" noChangeArrowheads="1" noTextEdit="1"/>
          </p:cNvSpPr>
          <p:nvPr>
            <p:ph type="sldImg"/>
          </p:nvPr>
        </p:nvSpPr>
        <p:spPr>
          <a:xfrm>
            <a:off x="992188" y="765175"/>
            <a:ext cx="5118100" cy="3838575"/>
          </a:xfrm>
          <a:ln/>
        </p:spPr>
      </p:sp>
      <p:sp>
        <p:nvSpPr>
          <p:cNvPr id="52228" name="Rectangle 3"/>
          <p:cNvSpPr>
            <a:spLocks noGrp="1" noChangeArrowheads="1"/>
          </p:cNvSpPr>
          <p:nvPr>
            <p:ph type="body" idx="1"/>
          </p:nvPr>
        </p:nvSpPr>
        <p:spPr>
          <a:xfrm>
            <a:off x="709930" y="4861443"/>
            <a:ext cx="5679440" cy="460736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xmlns="" val="1141820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2468" name="Slide Number Placeholder 3"/>
          <p:cNvSpPr>
            <a:spLocks noGrp="1"/>
          </p:cNvSpPr>
          <p:nvPr>
            <p:ph type="sldNum" sz="quarter" idx="5"/>
          </p:nvPr>
        </p:nvSpPr>
        <p:spPr/>
        <p:txBody>
          <a:bodyPr/>
          <a:lstStyle/>
          <a:p>
            <a:pPr>
              <a:defRPr/>
            </a:pPr>
            <a:fld id="{1126F265-1F69-4500-BB4C-A84F15850B28}" type="slidenum">
              <a:rPr lang="en-US" smtClean="0"/>
              <a:pPr>
                <a:defRPr/>
              </a:pPr>
              <a:t>34</a:t>
            </a:fld>
            <a:endParaRPr lang="en-US" smtClean="0"/>
          </a:p>
        </p:txBody>
      </p:sp>
    </p:spTree>
    <p:extLst>
      <p:ext uri="{BB962C8B-B14F-4D97-AF65-F5344CB8AC3E}">
        <p14:creationId xmlns:p14="http://schemas.microsoft.com/office/powerpoint/2010/main" xmlns="" val="1894730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p:txBody>
          <a:bodyPr/>
          <a:lstStyle/>
          <a:p>
            <a:pPr>
              <a:defRPr/>
            </a:pPr>
            <a:fld id="{23D9D1DF-A897-47C5-8A2A-CC81DD732CFD}" type="slidenum">
              <a:rPr lang="en-US" smtClean="0"/>
              <a:pPr>
                <a:defRPr/>
              </a:pPr>
              <a:t>35</a:t>
            </a:fld>
            <a:endParaRPr lang="en-US" smtClean="0"/>
          </a:p>
        </p:txBody>
      </p:sp>
    </p:spTree>
    <p:extLst>
      <p:ext uri="{BB962C8B-B14F-4D97-AF65-F5344CB8AC3E}">
        <p14:creationId xmlns:p14="http://schemas.microsoft.com/office/powerpoint/2010/main" xmlns="" val="3688896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p:txBody>
          <a:bodyPr/>
          <a:lstStyle/>
          <a:p>
            <a:pPr>
              <a:defRPr/>
            </a:pPr>
            <a:fld id="{23D9D1DF-A897-47C5-8A2A-CC81DD732CFD}" type="slidenum">
              <a:rPr lang="en-US" smtClean="0"/>
              <a:pPr>
                <a:defRPr/>
              </a:pPr>
              <a:t>36</a:t>
            </a:fld>
            <a:endParaRPr lang="en-US" smtClean="0"/>
          </a:p>
        </p:txBody>
      </p:sp>
    </p:spTree>
    <p:extLst>
      <p:ext uri="{BB962C8B-B14F-4D97-AF65-F5344CB8AC3E}">
        <p14:creationId xmlns:p14="http://schemas.microsoft.com/office/powerpoint/2010/main" xmlns="" val="1780475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6564" name="Slide Number Placeholder 3"/>
          <p:cNvSpPr>
            <a:spLocks noGrp="1"/>
          </p:cNvSpPr>
          <p:nvPr>
            <p:ph type="sldNum" sz="quarter" idx="5"/>
          </p:nvPr>
        </p:nvSpPr>
        <p:spPr/>
        <p:txBody>
          <a:bodyPr/>
          <a:lstStyle/>
          <a:p>
            <a:pPr>
              <a:defRPr/>
            </a:pPr>
            <a:fld id="{15326CC1-A8B6-4B57-B5B1-1AF97E214EB8}" type="slidenum">
              <a:rPr lang="en-US" smtClean="0"/>
              <a:pPr>
                <a:defRPr/>
              </a:pPr>
              <a:t>37</a:t>
            </a:fld>
            <a:endParaRPr lang="en-US" smtClean="0"/>
          </a:p>
        </p:txBody>
      </p:sp>
    </p:spTree>
    <p:extLst>
      <p:ext uri="{BB962C8B-B14F-4D97-AF65-F5344CB8AC3E}">
        <p14:creationId xmlns:p14="http://schemas.microsoft.com/office/powerpoint/2010/main" xmlns="" val="337655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r>
              <a:rPr lang="en-CA" dirty="0" smtClean="0"/>
              <a:t>The potential for risk and failures themselves are well documented. If your software fails, people are going to hear about it. </a:t>
            </a:r>
          </a:p>
          <a:p>
            <a:endParaRPr lang="en-CA" dirty="0" smtClean="0"/>
          </a:p>
          <a:p>
            <a:r>
              <a:rPr lang="en-GB" dirty="0" smtClean="0"/>
              <a:t>When I was growing up, 15-20 years ago, if telephone stopped working for a day,</a:t>
            </a:r>
            <a:r>
              <a:rPr lang="en-GB" baseline="0" dirty="0" smtClean="0"/>
              <a:t> nobody seemed to worry too much. These days, if the internet connection even goes down for a matter of minutes in my house, my children are all over me wanting to know when it will be fixed. </a:t>
            </a:r>
          </a:p>
          <a:p>
            <a:endParaRPr lang="en-GB" baseline="0" dirty="0" smtClean="0"/>
          </a:p>
          <a:p>
            <a:r>
              <a:rPr lang="en-GB" baseline="0" dirty="0" smtClean="0"/>
              <a:t>And with social media, breeding conditions for brand trashing viral outbreaks are about as perfect as anyone could ever have imagined. </a:t>
            </a:r>
            <a:r>
              <a:rPr lang="en-GB" dirty="0" smtClean="0"/>
              <a:t>Think RIM and the unfortunate incidents with their UK server</a:t>
            </a:r>
            <a:r>
              <a:rPr lang="en-GB" baseline="0" dirty="0" smtClean="0"/>
              <a:t> issues and the resulting message blackouts.</a:t>
            </a:r>
            <a:endParaRPr lang="en-CA"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BFF7CD4A-37DA-4F8B-818A-68261C762314}" type="slidenum">
              <a:rPr lang="en-CA"/>
              <a:pPr/>
              <a:t>6</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7588" name="Slide Number Placeholder 3"/>
          <p:cNvSpPr>
            <a:spLocks noGrp="1"/>
          </p:cNvSpPr>
          <p:nvPr>
            <p:ph type="sldNum" sz="quarter" idx="5"/>
          </p:nvPr>
        </p:nvSpPr>
        <p:spPr/>
        <p:txBody>
          <a:bodyPr/>
          <a:lstStyle/>
          <a:p>
            <a:pPr>
              <a:defRPr/>
            </a:pPr>
            <a:fld id="{10288389-1597-40D5-BEEE-97DB86DF05E3}" type="slidenum">
              <a:rPr lang="en-US" smtClean="0"/>
              <a:pPr>
                <a:defRPr/>
              </a:pPr>
              <a:t>38</a:t>
            </a:fld>
            <a:endParaRPr lang="en-US" smtClean="0"/>
          </a:p>
        </p:txBody>
      </p:sp>
    </p:spTree>
    <p:extLst>
      <p:ext uri="{BB962C8B-B14F-4D97-AF65-F5344CB8AC3E}">
        <p14:creationId xmlns:p14="http://schemas.microsoft.com/office/powerpoint/2010/main" xmlns="" val="3710004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9636" name="Slide Number Placeholder 3"/>
          <p:cNvSpPr>
            <a:spLocks noGrp="1"/>
          </p:cNvSpPr>
          <p:nvPr>
            <p:ph type="sldNum" sz="quarter" idx="5"/>
          </p:nvPr>
        </p:nvSpPr>
        <p:spPr/>
        <p:txBody>
          <a:bodyPr/>
          <a:lstStyle/>
          <a:p>
            <a:pPr>
              <a:defRPr/>
            </a:pPr>
            <a:fld id="{274B285B-4347-446A-AC2E-4BF1BFF359A6}" type="slidenum">
              <a:rPr lang="en-US" smtClean="0"/>
              <a:pPr>
                <a:defRPr/>
              </a:pPr>
              <a:t>39</a:t>
            </a:fld>
            <a:endParaRPr lang="en-US" smtClean="0"/>
          </a:p>
        </p:txBody>
      </p:sp>
    </p:spTree>
    <p:extLst>
      <p:ext uri="{BB962C8B-B14F-4D97-AF65-F5344CB8AC3E}">
        <p14:creationId xmlns:p14="http://schemas.microsoft.com/office/powerpoint/2010/main" xmlns="" val="1071304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61C3DC44-C4D6-41A4-9C81-97FAF0D4E790}" type="slidenum">
              <a:rPr lang="en-US" smtClean="0"/>
              <a:pPr>
                <a:defRPr/>
              </a:pPr>
              <a:t>40</a:t>
            </a:fld>
            <a:endParaRPr lang="en-US" smtClean="0"/>
          </a:p>
        </p:txBody>
      </p:sp>
      <p:sp>
        <p:nvSpPr>
          <p:cNvPr id="70659" name="Rectangle 2"/>
          <p:cNvSpPr>
            <a:spLocks noGrp="1" noRot="1" noChangeAspect="1" noChangeArrowheads="1" noTextEdit="1"/>
          </p:cNvSpPr>
          <p:nvPr>
            <p:ph type="sldImg"/>
          </p:nvPr>
        </p:nvSpPr>
        <p:spPr>
          <a:xfrm>
            <a:off x="992188" y="765175"/>
            <a:ext cx="5118100" cy="3838575"/>
          </a:xfrm>
          <a:ln/>
        </p:spPr>
      </p:sp>
      <p:sp>
        <p:nvSpPr>
          <p:cNvPr id="70660" name="Rectangle 3"/>
          <p:cNvSpPr>
            <a:spLocks noGrp="1" noChangeArrowheads="1"/>
          </p:cNvSpPr>
          <p:nvPr>
            <p:ph type="body" idx="1"/>
          </p:nvPr>
        </p:nvSpPr>
        <p:spPr>
          <a:xfrm>
            <a:off x="709930" y="4861443"/>
            <a:ext cx="5679440" cy="460736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xmlns="" val="4273295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txBox="1">
            <a:spLocks noGrp="1"/>
          </p:cNvSpPr>
          <p:nvPr>
            <p:ph type="sldNum" sz="quarter" idx="5"/>
          </p:nvPr>
        </p:nvSpPr>
        <p:spPr>
          <a:ln/>
        </p:spPr>
        <p:txBody>
          <a:bodyPr lIns="0" tIns="0" rIns="0" bIns="0" anchor="b" anchorCtr="0">
            <a:noAutofit/>
          </a:bodyPr>
          <a:lstStyle/>
          <a:p>
            <a:pPr lvl="0"/>
            <a:fld id="{361F8AE2-2BA3-4D76-9E19-2BC226ED039C}" type="slidenum">
              <a:rPr/>
              <a:pPr lvl="0"/>
              <a:t>45</a:t>
            </a:fld>
            <a:endParaRPr lang="de-DE"/>
          </a:p>
        </p:txBody>
      </p:sp>
      <p:sp>
        <p:nvSpPr>
          <p:cNvPr id="2" name="Folienbildplatzhalter 1"/>
          <p:cNvSpPr>
            <a:spLocks noGrp="1" noRot="1" noChangeAspect="1" noResize="1"/>
          </p:cNvSpPr>
          <p:nvPr>
            <p:ph type="sldImg"/>
          </p:nvPr>
        </p:nvSpPr>
        <p:spPr>
          <a:xfrm>
            <a:off x="922338" y="909638"/>
            <a:ext cx="5980112"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a:p>
        </p:txBody>
      </p:sp>
    </p:spTree>
    <p:extLst>
      <p:ext uri="{BB962C8B-B14F-4D97-AF65-F5344CB8AC3E}">
        <p14:creationId xmlns:p14="http://schemas.microsoft.com/office/powerpoint/2010/main" xmlns="" val="817760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txBox="1">
            <a:spLocks noGrp="1"/>
          </p:cNvSpPr>
          <p:nvPr>
            <p:ph type="sldNum" sz="quarter" idx="5"/>
          </p:nvPr>
        </p:nvSpPr>
        <p:spPr>
          <a:ln/>
        </p:spPr>
        <p:txBody>
          <a:bodyPr lIns="0" tIns="0" rIns="0" bIns="0" anchor="b" anchorCtr="0">
            <a:noAutofit/>
          </a:bodyPr>
          <a:lstStyle/>
          <a:p>
            <a:pPr lvl="0"/>
            <a:fld id="{9F35665A-8D0E-49F6-9F78-63ABD7B999E3}" type="slidenum">
              <a:rPr/>
              <a:pPr lvl="0"/>
              <a:t>46</a:t>
            </a:fld>
            <a:endParaRPr lang="de-DE"/>
          </a:p>
        </p:txBody>
      </p:sp>
      <p:sp>
        <p:nvSpPr>
          <p:cNvPr id="2" name="Folienbildplatzhalter 1"/>
          <p:cNvSpPr>
            <a:spLocks noGrp="1" noRot="1" noChangeAspect="1" noResize="1"/>
          </p:cNvSpPr>
          <p:nvPr>
            <p:ph type="sldImg"/>
          </p:nvPr>
        </p:nvSpPr>
        <p:spPr>
          <a:xfrm>
            <a:off x="922338" y="909638"/>
            <a:ext cx="5980112"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a:p>
        </p:txBody>
      </p:sp>
    </p:spTree>
    <p:extLst>
      <p:ext uri="{BB962C8B-B14F-4D97-AF65-F5344CB8AC3E}">
        <p14:creationId xmlns:p14="http://schemas.microsoft.com/office/powerpoint/2010/main" xmlns="" val="531168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Business Intelligence :</a:t>
            </a:r>
          </a:p>
          <a:p>
            <a:pPr defTabSz="990478">
              <a:defRPr/>
            </a:pPr>
            <a:r>
              <a:rPr lang="en-US" dirty="0" smtClean="0"/>
              <a:t>Business intelligence (BI for Business Intelligence in English) refers to the means, the tools and methods to collect, consolidate, model and render a company's data to provide decision support and enable a decision maker to have an overall view of activity treated.</a:t>
            </a:r>
            <a:br>
              <a:rPr lang="en-US" dirty="0" smtClean="0"/>
            </a:br>
            <a:r>
              <a:rPr lang="en-US" dirty="0" smtClean="0"/>
              <a:t/>
            </a:r>
            <a:br>
              <a:rPr lang="en-US" dirty="0" smtClean="0"/>
            </a:br>
            <a:r>
              <a:rPr lang="en-US" dirty="0" smtClean="0"/>
              <a:t>In the first sense, the BI tools and techniques associated with the interpretation of financial or business data organizations</a:t>
            </a:r>
          </a:p>
          <a:p>
            <a:endParaRPr lang="fr-FR" dirty="0" smtClean="0"/>
          </a:p>
          <a:p>
            <a:r>
              <a:rPr lang="fr-FR" dirty="0" smtClean="0"/>
              <a:t> </a:t>
            </a:r>
            <a:r>
              <a:rPr lang="en-US" dirty="0" smtClean="0"/>
              <a:t>Strategic innovation SQuORING is to position the dashboard SQuORE as a next generation tool that uses the methods of business intelligence to optimize the control of software projects.</a:t>
            </a:r>
            <a:br>
              <a:rPr lang="en-US" dirty="0" smtClean="0"/>
            </a:br>
            <a:r>
              <a:rPr lang="en-US" dirty="0" smtClean="0"/>
              <a:t>SQuORE and is the first tool that will put in the service of control of software projects, the four basic functions of a decision support system:</a:t>
            </a:r>
            <a:br>
              <a:rPr lang="en-US" dirty="0" smtClean="0"/>
            </a:br>
            <a:r>
              <a:rPr lang="en-US" dirty="0" smtClean="0"/>
              <a:t>1) Collection</a:t>
            </a:r>
            <a:br>
              <a:rPr lang="en-US" dirty="0" smtClean="0"/>
            </a:br>
            <a:r>
              <a:rPr lang="en-US" dirty="0" smtClean="0"/>
              <a:t>SQuORE collection and aggregates to complex measurements from various sources of data on software project code analyzers, environments, configuration management and change, test tools, etc. ...</a:t>
            </a:r>
            <a:br>
              <a:rPr lang="en-US" dirty="0" smtClean="0"/>
            </a:br>
            <a:r>
              <a:rPr lang="en-US" dirty="0" smtClean="0"/>
              <a:t>2) Integration</a:t>
            </a:r>
            <a:br>
              <a:rPr lang="en-US" dirty="0" smtClean="0"/>
            </a:br>
            <a:r>
              <a:rPr lang="en-US" dirty="0" smtClean="0"/>
              <a:t>Harmonized and synchronized data are integrated into the database SQuORE</a:t>
            </a:r>
            <a:br>
              <a:rPr lang="en-US" dirty="0" smtClean="0"/>
            </a:br>
            <a:r>
              <a:rPr lang="en-US" dirty="0" smtClean="0"/>
              <a:t>3) Diffusion</a:t>
            </a:r>
            <a:br>
              <a:rPr lang="en-US" dirty="0" smtClean="0"/>
            </a:br>
            <a:r>
              <a:rPr lang="en-US" dirty="0" smtClean="0"/>
              <a:t>- Selection of key performance indicators (KPI) are the data analysis and decision-making models</a:t>
            </a:r>
            <a:br>
              <a:rPr lang="en-US" dirty="0" smtClean="0"/>
            </a:br>
            <a:r>
              <a:rPr lang="en-US" dirty="0" smtClean="0"/>
              <a:t>- Automatic generation of action plans</a:t>
            </a:r>
            <a:br>
              <a:rPr lang="en-US" dirty="0" smtClean="0"/>
            </a:br>
            <a:r>
              <a:rPr lang="en-US" dirty="0" smtClean="0"/>
              <a:t>- Demonstration of cause and effect based capitalization, trend analysis</a:t>
            </a:r>
            <a:br>
              <a:rPr lang="en-US" dirty="0" smtClean="0"/>
            </a:br>
            <a:r>
              <a:rPr lang="en-US" dirty="0" smtClean="0"/>
              <a:t>5) Presentation</a:t>
            </a:r>
            <a:br>
              <a:rPr lang="en-US" dirty="0" smtClean="0"/>
            </a:br>
            <a:r>
              <a:rPr lang="en-US" dirty="0" smtClean="0"/>
              <a:t>- Presentation of indicators in an accessible, relevant and intelligible through a dashboard-based intuitive graphical</a:t>
            </a:r>
            <a:br>
              <a:rPr lang="en-US" dirty="0" smtClean="0"/>
            </a:br>
            <a:r>
              <a:rPr lang="en-US" dirty="0" smtClean="0"/>
              <a:t>- Adaptation of the dashboard to the profile of each user</a:t>
            </a:r>
            <a:br>
              <a:rPr lang="en-US" dirty="0" smtClean="0"/>
            </a:br>
            <a:r>
              <a:rPr lang="en-US" dirty="0" smtClean="0"/>
              <a:t>An adaptable secure web interface, and collaborative</a:t>
            </a: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8979FA82-3420-4102-BDEA-32E65348803D}" type="slidenum">
              <a:rPr lang="fr-FR" smtClean="0"/>
              <a:pPr/>
              <a:t>50</a:t>
            </a:fld>
            <a:endParaRPr lang="fr-FR"/>
          </a:p>
        </p:txBody>
      </p:sp>
    </p:spTree>
    <p:extLst>
      <p:ext uri="{BB962C8B-B14F-4D97-AF65-F5344CB8AC3E}">
        <p14:creationId xmlns:p14="http://schemas.microsoft.com/office/powerpoint/2010/main" xmlns="" val="286798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4516" name="Slide Number Placeholder 3"/>
          <p:cNvSpPr>
            <a:spLocks noGrp="1"/>
          </p:cNvSpPr>
          <p:nvPr>
            <p:ph type="sldNum" sz="quarter" idx="5"/>
          </p:nvPr>
        </p:nvSpPr>
        <p:spPr/>
        <p:txBody>
          <a:bodyPr/>
          <a:lstStyle/>
          <a:p>
            <a:pPr>
              <a:defRPr/>
            </a:pPr>
            <a:fld id="{42CD1D93-ED65-45AA-819E-A8575EF98786}" type="slidenum">
              <a:rPr lang="en-US" smtClean="0"/>
              <a:pPr>
                <a:defRPr/>
              </a:pPr>
              <a:t>51</a:t>
            </a:fld>
            <a:endParaRPr lang="en-US" smtClean="0"/>
          </a:p>
        </p:txBody>
      </p:sp>
    </p:spTree>
    <p:extLst>
      <p:ext uri="{BB962C8B-B14F-4D97-AF65-F5344CB8AC3E}">
        <p14:creationId xmlns:p14="http://schemas.microsoft.com/office/powerpoint/2010/main" xmlns="" val="2821180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also offer an “intellectual property audit” service where we take your project, scan it on our server, carry out all of the matching work and present you with an audit report at the end of the process for you to take away. This can be a one off engagement or we can offer this as a regular service (e.g. once a year). An audit does however require us to have access to the source code.</a:t>
            </a:r>
          </a:p>
          <a:p>
            <a:endParaRPr lang="en-GB" dirty="0" smtClean="0"/>
          </a:p>
          <a:p>
            <a:r>
              <a:rPr lang="en-GB" dirty="0" smtClean="0"/>
              <a:t>**From Website**</a:t>
            </a:r>
          </a:p>
          <a:p>
            <a:endParaRPr lang="en-GB" dirty="0" smtClean="0"/>
          </a:p>
          <a:p>
            <a:r>
              <a:rPr lang="en-GB" sz="1300" dirty="0"/>
              <a:t>Using the </a:t>
            </a:r>
            <a:r>
              <a:rPr lang="en-GB" sz="1300" dirty="0">
                <a:hlinkClick r:id="rId3"/>
              </a:rPr>
              <a:t>Black Duck</a:t>
            </a:r>
            <a:r>
              <a:rPr lang="en-GB" sz="1300" baseline="30000" dirty="0"/>
              <a:t>®</a:t>
            </a:r>
            <a:r>
              <a:rPr lang="en-GB" sz="1300" dirty="0"/>
              <a:t> Suite, Emenda offers comprehensive </a:t>
            </a:r>
            <a:r>
              <a:rPr lang="en-GB" sz="1300" dirty="0">
                <a:hlinkClick r:id="rId4"/>
              </a:rPr>
              <a:t>Software Intellectual Property Audits</a:t>
            </a:r>
            <a:r>
              <a:rPr lang="en-GB" sz="1300" dirty="0"/>
              <a:t> as a professional service. This auditing process provides a fast, convenient, and accurate way of identifying the components that make up a given code base and reporting any open source, third party code, and related software licensing obligations. The audit is conducted confidentially and securely by a trained Emenda consultant and consists of:</a:t>
            </a:r>
          </a:p>
          <a:p>
            <a:r>
              <a:rPr lang="en-GB" sz="1300" dirty="0"/>
              <a:t> </a:t>
            </a:r>
          </a:p>
          <a:p>
            <a:r>
              <a:rPr lang="en-GB" sz="1300" dirty="0"/>
              <a:t>A comprehensive scan of the code base under audit using Black Duck</a:t>
            </a:r>
            <a:r>
              <a:rPr lang="en-GB" sz="1300" baseline="30000" dirty="0"/>
              <a:t>®</a:t>
            </a:r>
            <a:r>
              <a:rPr lang="en-GB" sz="1300" dirty="0"/>
              <a:t> </a:t>
            </a:r>
            <a:r>
              <a:rPr lang="en-GB" sz="1300" dirty="0" err="1"/>
              <a:t>Protex</a:t>
            </a:r>
            <a:r>
              <a:rPr lang="en-GB" sz="1300" dirty="0"/>
              <a:t>™</a:t>
            </a:r>
          </a:p>
          <a:p>
            <a:r>
              <a:rPr lang="en-GB" sz="1300" dirty="0"/>
              <a:t>A full inventory of the components that make up the code base under audit</a:t>
            </a:r>
          </a:p>
          <a:p>
            <a:r>
              <a:rPr lang="en-GB" sz="1300" dirty="0"/>
              <a:t>A report identifying open source and third-party licences that are relevant to that code base</a:t>
            </a:r>
          </a:p>
          <a:p>
            <a:r>
              <a:rPr lang="en-GB" sz="1300" dirty="0"/>
              <a:t>An advisory session to walk through the results of the report and discuss any issues that arise</a:t>
            </a:r>
          </a:p>
          <a:p>
            <a:r>
              <a:rPr lang="en-GB" sz="1300" dirty="0"/>
              <a:t> </a:t>
            </a:r>
          </a:p>
          <a:p>
            <a:r>
              <a:rPr lang="en-GB" sz="1300" dirty="0"/>
              <a:t>This service can also be used as part of the due </a:t>
            </a:r>
            <a:r>
              <a:rPr lang="en-GB" sz="1300" dirty="0" err="1"/>
              <a:t>dilligence</a:t>
            </a:r>
            <a:r>
              <a:rPr lang="en-GB" sz="1300" dirty="0"/>
              <a:t> process in acquisitions and by companies to obtain a snapshot of their software prior to release into the market, or more generally, to identify existing licensing obligations and increase confidence in the code base.</a:t>
            </a:r>
          </a:p>
          <a:p>
            <a:r>
              <a:rPr lang="en-GB" sz="1300" dirty="0"/>
              <a:t> </a:t>
            </a:r>
          </a:p>
          <a:p>
            <a:r>
              <a:rPr lang="en-GB" sz="1300" dirty="0"/>
              <a:t> </a:t>
            </a: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7A1F9D0B-5659-4378-81B9-1C68D09FA8AF}" type="slidenum">
              <a:rPr lang="en-GB" smtClean="0"/>
              <a:pPr/>
              <a:t>52</a:t>
            </a:fld>
            <a:endParaRPr lang="en-GB"/>
          </a:p>
        </p:txBody>
      </p:sp>
    </p:spTree>
    <p:extLst>
      <p:ext uri="{BB962C8B-B14F-4D97-AF65-F5344CB8AC3E}">
        <p14:creationId xmlns:p14="http://schemas.microsoft.com/office/powerpoint/2010/main" xmlns="" val="379731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A1F9D0B-5659-4378-81B9-1C68D09FA8AF}" type="slidenum">
              <a:rPr lang="en-GB" smtClean="0"/>
              <a:pPr/>
              <a:t>64</a:t>
            </a:fld>
            <a:endParaRPr lang="en-GB"/>
          </a:p>
        </p:txBody>
      </p:sp>
    </p:spTree>
    <p:extLst>
      <p:ext uri="{BB962C8B-B14F-4D97-AF65-F5344CB8AC3E}">
        <p14:creationId xmlns:p14="http://schemas.microsoft.com/office/powerpoint/2010/main" xmlns="" val="4065012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350">
              <a:defRPr/>
            </a:pPr>
            <a:r>
              <a:rPr lang="en-US" dirty="0" smtClean="0"/>
              <a:t>First a little bit on who we are…</a:t>
            </a:r>
          </a:p>
        </p:txBody>
      </p:sp>
      <p:sp>
        <p:nvSpPr>
          <p:cNvPr id="4" name="Slide Number Placeholder 3"/>
          <p:cNvSpPr>
            <a:spLocks noGrp="1"/>
          </p:cNvSpPr>
          <p:nvPr>
            <p:ph type="sldNum" sz="quarter" idx="10"/>
          </p:nvPr>
        </p:nvSpPr>
        <p:spPr/>
        <p:txBody>
          <a:bodyPr/>
          <a:lstStyle/>
          <a:p>
            <a:fld id="{5637F688-1838-4994-9A91-641F45E64E4B}" type="slidenum">
              <a:rPr lang="en-US" smtClean="0"/>
              <a:pPr/>
              <a:t>7</a:t>
            </a:fld>
            <a:endParaRPr lang="en-US"/>
          </a:p>
        </p:txBody>
      </p:sp>
    </p:spTree>
    <p:extLst>
      <p:ext uri="{BB962C8B-B14F-4D97-AF65-F5344CB8AC3E}">
        <p14:creationId xmlns:p14="http://schemas.microsoft.com/office/powerpoint/2010/main" xmlns="" val="241728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9A7A84-E194-4BDE-9253-803DD25D570F}" type="slidenum">
              <a:rPr lang="en-US" smtClean="0"/>
              <a:pPr/>
              <a:t>10</a:t>
            </a:fld>
            <a:endParaRPr lang="en-US"/>
          </a:p>
        </p:txBody>
      </p:sp>
    </p:spTree>
    <p:extLst>
      <p:ext uri="{BB962C8B-B14F-4D97-AF65-F5344CB8AC3E}">
        <p14:creationId xmlns:p14="http://schemas.microsoft.com/office/powerpoint/2010/main" xmlns="" val="94827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9A7A84-E194-4BDE-9253-803DD25D570F}" type="slidenum">
              <a:rPr lang="en-US" smtClean="0"/>
              <a:pPr/>
              <a:t>13</a:t>
            </a:fld>
            <a:endParaRPr lang="en-US"/>
          </a:p>
        </p:txBody>
      </p:sp>
    </p:spTree>
    <p:extLst>
      <p:ext uri="{BB962C8B-B14F-4D97-AF65-F5344CB8AC3E}">
        <p14:creationId xmlns:p14="http://schemas.microsoft.com/office/powerpoint/2010/main" xmlns="" val="238126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Static Analysis</a:t>
            </a:r>
            <a:r>
              <a:rPr lang="en-GB" baseline="0" dirty="0" smtClean="0"/>
              <a:t>, or Static Program Analysis, is the analysis of computer software that is performed without actually executing programs (analysis performed on executing programs is known as dynamic analysis).</a:t>
            </a:r>
          </a:p>
          <a:p>
            <a:endParaRPr lang="en-GB" baseline="0" dirty="0" smtClean="0"/>
          </a:p>
          <a:p>
            <a:r>
              <a:rPr lang="en-GB" baseline="0" dirty="0" smtClean="0"/>
              <a:t>Static Code Analysis (abbreviated SCA) is a subset of Static Analysis applicable when the analysis is specifically performed on the source code rather than object code/byte code.</a:t>
            </a:r>
          </a:p>
          <a:p>
            <a:endParaRPr lang="en-GB" baseline="0" dirty="0" smtClean="0"/>
          </a:p>
          <a:p>
            <a:r>
              <a:rPr lang="en-GB" baseline="0" dirty="0" smtClean="0"/>
              <a:t>It’s a very broad term, however. Static Analysis data is obtained without running the program, yes, but what to what end? And what data?</a:t>
            </a:r>
          </a:p>
          <a:p>
            <a:endParaRPr lang="en-GB" baseline="0" dirty="0" smtClean="0"/>
          </a:p>
          <a:p>
            <a:r>
              <a:rPr lang="en-GB" baseline="0" dirty="0" smtClean="0"/>
              <a:t>Types and uses of static analysis technology include:</a:t>
            </a:r>
          </a:p>
          <a:p>
            <a:pPr marL="185715" indent="-185715">
              <a:buFont typeface="Arial" pitchFamily="34" charset="0"/>
              <a:buChar char="•"/>
            </a:pPr>
            <a:r>
              <a:rPr lang="en-GB" baseline="0" dirty="0" smtClean="0"/>
              <a:t>Code format – code style checking / beautification: making sure that the indentations and formatting is clear and inline with guidelines</a:t>
            </a:r>
          </a:p>
          <a:p>
            <a:pPr marL="185715" indent="-185715">
              <a:buFont typeface="Arial" pitchFamily="34" charset="0"/>
              <a:buChar char="•"/>
            </a:pPr>
            <a:r>
              <a:rPr lang="en-GB" baseline="0" dirty="0" smtClean="0"/>
              <a:t>Code standards – code compliance / coding rules: making sure that code constructs are compliant with coding standards (e.g. MISRA / CWE)</a:t>
            </a:r>
          </a:p>
          <a:p>
            <a:pPr marL="185715" indent="-185715">
              <a:buFont typeface="Arial" pitchFamily="34" charset="0"/>
              <a:buChar char="•"/>
            </a:pPr>
            <a:r>
              <a:rPr lang="en-GB" baseline="0" dirty="0" smtClean="0"/>
              <a:t>Code metrics – complexity metrics / issue metrics: checking that various academic metrics and values (e.g. McCabe, LOC, Churn, Coupling)</a:t>
            </a:r>
          </a:p>
          <a:p>
            <a:pPr marL="185715" indent="-185715">
              <a:buFont typeface="Arial" pitchFamily="34" charset="0"/>
              <a:buChar char="•"/>
            </a:pPr>
            <a:r>
              <a:rPr lang="en-GB" baseline="0" dirty="0" smtClean="0"/>
              <a:t>IP Compliance – license checking and compliance: ensuring that uses of external 3</a:t>
            </a:r>
            <a:r>
              <a:rPr lang="en-GB" baseline="30000" dirty="0" smtClean="0"/>
              <a:t>rd</a:t>
            </a:r>
            <a:r>
              <a:rPr lang="en-GB" baseline="0" dirty="0" smtClean="0"/>
              <a:t>-party software packages are correctly licensed, </a:t>
            </a:r>
            <a:r>
              <a:rPr lang="en-GB" baseline="0" dirty="0" err="1" smtClean="0"/>
              <a:t>etc</a:t>
            </a:r>
            <a:endParaRPr lang="en-GB" baseline="0" dirty="0" smtClean="0"/>
          </a:p>
          <a:p>
            <a:pPr marL="185715" indent="-185715">
              <a:buFont typeface="Arial" pitchFamily="34" charset="0"/>
              <a:buChar char="•"/>
            </a:pPr>
            <a:r>
              <a:rPr lang="en-GB" baseline="0" dirty="0" smtClean="0"/>
              <a:t>Architecture – architectural analysis / DSMs: visualisation of the system architecture and dependency structure information</a:t>
            </a:r>
          </a:p>
          <a:p>
            <a:pPr marL="185715" indent="-185715">
              <a:buFont typeface="Arial" pitchFamily="34" charset="0"/>
              <a:buChar char="•"/>
            </a:pPr>
            <a:r>
              <a:rPr lang="en-GB" baseline="0" dirty="0" smtClean="0"/>
              <a:t>Security Checks – code/program security analysis: checking for potential security holes either in the source code or object code</a:t>
            </a:r>
          </a:p>
          <a:p>
            <a:pPr marL="185715" indent="-185715">
              <a:buFont typeface="Arial" pitchFamily="34" charset="0"/>
              <a:buChar char="•"/>
            </a:pPr>
            <a:r>
              <a:rPr lang="en-GB" baseline="0" dirty="0" smtClean="0"/>
              <a:t>Defect Finding – code defect analysis / bug finding: checking for programming errors and, quality and reliability abnormalities</a:t>
            </a:r>
          </a:p>
          <a:p>
            <a:pPr marL="185715" indent="-185715">
              <a:buFont typeface="Arial" pitchFamily="34" charset="0"/>
              <a:buChar char="•"/>
            </a:pPr>
            <a:r>
              <a:rPr lang="en-GB" baseline="0" dirty="0" smtClean="0"/>
              <a:t>Refactoring – code refactoring / cleaning: trying to improve the maintainability of the software through the removal of redundancies, etc.</a:t>
            </a:r>
          </a:p>
          <a:p>
            <a:pPr marL="185715" indent="-185715">
              <a:buFont typeface="Arial" pitchFamily="34" charset="0"/>
              <a:buChar char="•"/>
            </a:pPr>
            <a:endParaRPr lang="en-GB" baseline="0" dirty="0" smtClean="0"/>
          </a:p>
          <a:p>
            <a:r>
              <a:rPr lang="en-GB" baseline="0" dirty="0" smtClean="0"/>
              <a:t>Klocwork provides support for all of these different types of Static Analysis, apart from IP Compliance and Code Format/style checking.</a:t>
            </a:r>
          </a:p>
          <a:p>
            <a:endParaRPr lang="en-GB" baseline="0" dirty="0" smtClean="0"/>
          </a:p>
        </p:txBody>
      </p:sp>
      <p:sp>
        <p:nvSpPr>
          <p:cNvPr id="4" name="Slide Number Placeholder 3"/>
          <p:cNvSpPr>
            <a:spLocks noGrp="1"/>
          </p:cNvSpPr>
          <p:nvPr>
            <p:ph type="sldNum" sz="quarter" idx="10"/>
          </p:nvPr>
        </p:nvSpPr>
        <p:spPr/>
        <p:txBody>
          <a:bodyPr/>
          <a:lstStyle/>
          <a:p>
            <a:fld id="{9D9A7A84-E194-4BDE-9253-803DD25D570F}" type="slidenum">
              <a:rPr lang="en-US" smtClean="0"/>
              <a:pPr/>
              <a:t>14</a:t>
            </a:fld>
            <a:endParaRPr lang="en-US"/>
          </a:p>
        </p:txBody>
      </p:sp>
    </p:spTree>
    <p:extLst>
      <p:ext uri="{BB962C8B-B14F-4D97-AF65-F5344CB8AC3E}">
        <p14:creationId xmlns:p14="http://schemas.microsoft.com/office/powerpoint/2010/main" xmlns="" val="1453110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9A7A84-E194-4BDE-9253-803DD25D570F}" type="slidenum">
              <a:rPr lang="en-US" smtClean="0"/>
              <a:pPr/>
              <a:t>15</a:t>
            </a:fld>
            <a:endParaRPr lang="en-US"/>
          </a:p>
        </p:txBody>
      </p:sp>
    </p:spTree>
    <p:extLst>
      <p:ext uri="{BB962C8B-B14F-4D97-AF65-F5344CB8AC3E}">
        <p14:creationId xmlns:p14="http://schemas.microsoft.com/office/powerpoint/2010/main" xmlns="" val="141642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SCA</a:t>
            </a:r>
            <a:r>
              <a:rPr lang="en-GB" baseline="0" dirty="0" smtClean="0"/>
              <a:t> tools have evolved considerably over the past 25 years, though much of this evolution occurred following the arrival of engines capable of the whole-program, inter-procedural, control and data-flow analysis, like Klocwork, in the early 2000s.</a:t>
            </a:r>
            <a:endParaRPr lang="en-GB" dirty="0"/>
          </a:p>
        </p:txBody>
      </p:sp>
      <p:sp>
        <p:nvSpPr>
          <p:cNvPr id="4" name="Slide Number Placeholder 3"/>
          <p:cNvSpPr>
            <a:spLocks noGrp="1"/>
          </p:cNvSpPr>
          <p:nvPr>
            <p:ph type="sldNum" sz="quarter" idx="10"/>
          </p:nvPr>
        </p:nvSpPr>
        <p:spPr/>
        <p:txBody>
          <a:bodyPr/>
          <a:lstStyle/>
          <a:p>
            <a:fld id="{9D9A7A84-E194-4BDE-9253-803DD25D570F}" type="slidenum">
              <a:rPr lang="en-US" smtClean="0"/>
              <a:pPr/>
              <a:t>16</a:t>
            </a:fld>
            <a:endParaRPr lang="en-US"/>
          </a:p>
        </p:txBody>
      </p:sp>
    </p:spTree>
    <p:extLst>
      <p:ext uri="{BB962C8B-B14F-4D97-AF65-F5344CB8AC3E}">
        <p14:creationId xmlns:p14="http://schemas.microsoft.com/office/powerpoint/2010/main" xmlns="" val="3018228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sz="1300" dirty="0"/>
              <a:t>Taken from ISO 26262-6 (2011) – Section 5.4.7</a:t>
            </a:r>
          </a:p>
          <a:p>
            <a:pPr defTabSz="990478">
              <a:defRPr/>
            </a:pPr>
            <a:endParaRPr lang="en-GB" sz="1300" dirty="0"/>
          </a:p>
          <a:p>
            <a:pPr defTabSz="990478">
              <a:defRPr/>
            </a:pPr>
            <a:r>
              <a:rPr lang="en-GB" sz="1300" dirty="0"/>
              <a:t>For 1a, an appropriate compromise of this topic with other methods in this part of ISO 26262 may be required. </a:t>
            </a:r>
          </a:p>
          <a:p>
            <a:endParaRPr lang="en-GB" sz="1300" dirty="0"/>
          </a:p>
          <a:p>
            <a:r>
              <a:rPr lang="en-GB" sz="1300" dirty="0"/>
              <a:t>The objectives of method 1b are</a:t>
            </a:r>
          </a:p>
          <a:p>
            <a:pPr marL="185715" indent="-185715">
              <a:buFont typeface="Arial" pitchFamily="34" charset="0"/>
              <a:buChar char="•"/>
            </a:pPr>
            <a:r>
              <a:rPr lang="en-GB" sz="1300" dirty="0"/>
              <a:t>Exclusion of ambiguously defined language constructs which may be interpreted differently by different modellers, programmers, code generators or compilers.</a:t>
            </a:r>
          </a:p>
          <a:p>
            <a:pPr marL="185715" indent="-185715">
              <a:buFont typeface="Arial" pitchFamily="34" charset="0"/>
              <a:buChar char="•"/>
            </a:pPr>
            <a:r>
              <a:rPr lang="en-GB" sz="1300" dirty="0"/>
              <a:t>Exclusion of language constructs which from experience easily lead to mistakes, for example assignments in conditions or identical naming of local and global variables.</a:t>
            </a:r>
          </a:p>
          <a:p>
            <a:pPr marL="185715" indent="-185715">
              <a:buFont typeface="Arial" pitchFamily="34" charset="0"/>
              <a:buChar char="•"/>
            </a:pPr>
            <a:r>
              <a:rPr lang="en-GB" sz="1300" dirty="0"/>
              <a:t>Exclusion of language constructs which could result in unhandled run-time errors.</a:t>
            </a:r>
          </a:p>
          <a:p>
            <a:endParaRPr lang="en-GB" dirty="0" smtClean="0"/>
          </a:p>
          <a:p>
            <a:r>
              <a:rPr lang="en-GB" sz="1300" dirty="0"/>
              <a:t>The objective of method 1c is to impose principles of strong typing where these are not inherent in the language. 	</a:t>
            </a:r>
          </a:p>
        </p:txBody>
      </p:sp>
      <p:sp>
        <p:nvSpPr>
          <p:cNvPr id="4" name="Slide Number Placeholder 3"/>
          <p:cNvSpPr>
            <a:spLocks noGrp="1"/>
          </p:cNvSpPr>
          <p:nvPr>
            <p:ph type="sldNum" sz="quarter" idx="10"/>
          </p:nvPr>
        </p:nvSpPr>
        <p:spPr/>
        <p:txBody>
          <a:bodyPr/>
          <a:lstStyle/>
          <a:p>
            <a:fld id="{9D9A7A84-E194-4BDE-9253-803DD25D570F}" type="slidenum">
              <a:rPr lang="en-US" smtClean="0"/>
              <a:pPr/>
              <a:t>22</a:t>
            </a:fld>
            <a:endParaRPr lang="en-US"/>
          </a:p>
        </p:txBody>
      </p:sp>
    </p:spTree>
    <p:extLst>
      <p:ext uri="{BB962C8B-B14F-4D97-AF65-F5344CB8AC3E}">
        <p14:creationId xmlns:p14="http://schemas.microsoft.com/office/powerpoint/2010/main" xmlns="" val="2309108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308814"/>
            <a:ext cx="9165275" cy="2952328"/>
          </a:xfrm>
          <a:prstGeom prst="rect">
            <a:avLst/>
          </a:prstGeom>
          <a:solidFill>
            <a:srgbClr val="0D3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86F17F-F916-4D71-813A-6D4335E3F5DE}" type="slidenum">
              <a:rPr lang="en-GB" smtClean="0"/>
              <a:pPr/>
              <a:t>‹#›</a:t>
            </a:fld>
            <a:endParaRPr lang="en-GB"/>
          </a:p>
        </p:txBody>
      </p:sp>
      <p:sp>
        <p:nvSpPr>
          <p:cNvPr id="12" name="TextBox 11"/>
          <p:cNvSpPr txBox="1"/>
          <p:nvPr userDrawn="1"/>
        </p:nvSpPr>
        <p:spPr>
          <a:xfrm>
            <a:off x="8926431" y="5676367"/>
            <a:ext cx="184731" cy="584775"/>
          </a:xfrm>
          <a:prstGeom prst="rect">
            <a:avLst/>
          </a:prstGeom>
          <a:noFill/>
        </p:spPr>
        <p:txBody>
          <a:bodyPr wrap="none" rtlCol="0">
            <a:spAutoFit/>
          </a:bodyPr>
          <a:lstStyle/>
          <a:p>
            <a:pPr algn="r"/>
            <a:endParaRPr lang="en-GB" sz="3200" dirty="0" smtClean="0">
              <a:solidFill>
                <a:schemeClr val="bg1"/>
              </a:solidFill>
            </a:endParaRPr>
          </a:p>
        </p:txBody>
      </p:sp>
    </p:spTree>
    <p:extLst>
      <p:ext uri="{BB962C8B-B14F-4D97-AF65-F5344CB8AC3E}">
        <p14:creationId xmlns:p14="http://schemas.microsoft.com/office/powerpoint/2010/main" xmlns="" val="23227427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86F17F-F916-4D71-813A-6D4335E3F5DE}" type="slidenum">
              <a:rPr lang="en-GB" smtClean="0"/>
              <a:pPr/>
              <a:t>‹#›</a:t>
            </a:fld>
            <a:endParaRPr lang="en-GB"/>
          </a:p>
        </p:txBody>
      </p:sp>
    </p:spTree>
    <p:extLst>
      <p:ext uri="{BB962C8B-B14F-4D97-AF65-F5344CB8AC3E}">
        <p14:creationId xmlns:p14="http://schemas.microsoft.com/office/powerpoint/2010/main" xmlns="" val="39342668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86F17F-F916-4D71-813A-6D4335E3F5DE}" type="slidenum">
              <a:rPr lang="en-GB" smtClean="0"/>
              <a:pPr/>
              <a:t>‹#›</a:t>
            </a:fld>
            <a:endParaRPr lang="en-GB"/>
          </a:p>
        </p:txBody>
      </p:sp>
    </p:spTree>
    <p:extLst>
      <p:ext uri="{BB962C8B-B14F-4D97-AF65-F5344CB8AC3E}">
        <p14:creationId xmlns:p14="http://schemas.microsoft.com/office/powerpoint/2010/main" xmlns="" val="859576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sans texte">
    <p:spTree>
      <p:nvGrpSpPr>
        <p:cNvPr id="1" name=""/>
        <p:cNvGrpSpPr/>
        <p:nvPr/>
      </p:nvGrpSpPr>
      <p:grpSpPr>
        <a:xfrm>
          <a:off x="0" y="0"/>
          <a:ext cx="0" cy="0"/>
          <a:chOff x="0" y="0"/>
          <a:chExt cx="0" cy="0"/>
        </a:xfrm>
      </p:grpSpPr>
      <p:sp>
        <p:nvSpPr>
          <p:cNvPr id="3" name="Titre 1"/>
          <p:cNvSpPr>
            <a:spLocks noGrp="1"/>
          </p:cNvSpPr>
          <p:nvPr>
            <p:ph type="title"/>
          </p:nvPr>
        </p:nvSpPr>
        <p:spPr>
          <a:xfrm>
            <a:off x="1979712" y="188640"/>
            <a:ext cx="6995120" cy="599590"/>
          </a:xfrm>
          <a:prstGeom prst="rect">
            <a:avLst/>
          </a:prstGeom>
        </p:spPr>
        <p:txBody>
          <a:bodyPr/>
          <a:lstStyle>
            <a:lvl1pPr algn="r">
              <a:defRPr sz="3000" i="1">
                <a:solidFill>
                  <a:schemeClr val="bg1"/>
                </a:solidFill>
                <a:latin typeface="+mn-lt"/>
              </a:defRPr>
            </a:lvl1pPr>
          </a:lstStyle>
          <a:p>
            <a:r>
              <a:rPr lang="fr-FR" dirty="0" smtClean="0"/>
              <a:t>Modifiez le style du titre</a:t>
            </a:r>
            <a:endParaRPr lang="fr-FR" dirty="0"/>
          </a:p>
        </p:txBody>
      </p:sp>
      <p:sp>
        <p:nvSpPr>
          <p:cNvPr id="5"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aseline="0">
                <a:solidFill>
                  <a:srgbClr val="124C5C"/>
                </a:solidFill>
              </a:defRPr>
            </a:lvl1pPr>
          </a:lstStyle>
          <a:p>
            <a:fld id="{5749FC39-2BFE-482C-ACD4-1F5F4D864220}" type="datetime1">
              <a:rPr lang="fr-FR" smtClean="0"/>
              <a:pPr/>
              <a:t>06/03/2014</a:t>
            </a:fld>
            <a:endParaRPr lang="fr-FR" dirty="0"/>
          </a:p>
        </p:txBody>
      </p:sp>
      <p:sp>
        <p:nvSpPr>
          <p:cNvPr id="6" name="Espace réservé du pied de page 2"/>
          <p:cNvSpPr>
            <a:spLocks noGrp="1"/>
          </p:cNvSpPr>
          <p:nvPr>
            <p:ph type="ftr" sz="quarter" idx="3"/>
          </p:nvPr>
        </p:nvSpPr>
        <p:spPr>
          <a:xfrm>
            <a:off x="3124200" y="6356350"/>
            <a:ext cx="2895600" cy="365125"/>
          </a:xfrm>
          <a:prstGeom prst="rect">
            <a:avLst/>
          </a:prstGeom>
        </p:spPr>
        <p:txBody>
          <a:bodyPr/>
          <a:lstStyle>
            <a:lvl1pPr algn="ctr">
              <a:defRPr/>
            </a:lvl1pPr>
          </a:lstStyle>
          <a:p>
            <a:r>
              <a:rPr lang="fr-FR" sz="1200" dirty="0" smtClean="0">
                <a:solidFill>
                  <a:srgbClr val="124C5C"/>
                </a:solidFill>
              </a:rPr>
              <a:t>© Copyright </a:t>
            </a:r>
            <a:r>
              <a:rPr lang="fr-FR" sz="1200" dirty="0" err="1" smtClean="0">
                <a:solidFill>
                  <a:srgbClr val="124C5C"/>
                </a:solidFill>
              </a:rPr>
              <a:t>Squoring</a:t>
            </a:r>
            <a:r>
              <a:rPr lang="fr-FR" sz="1200" dirty="0" smtClean="0">
                <a:solidFill>
                  <a:srgbClr val="124C5C"/>
                </a:solidFill>
              </a:rPr>
              <a:t> Technologies</a:t>
            </a:r>
            <a:endParaRPr lang="fr-FR" sz="1200" dirty="0">
              <a:solidFill>
                <a:srgbClr val="124C5C"/>
              </a:solidFill>
            </a:endParaRPr>
          </a:p>
        </p:txBody>
      </p:sp>
      <p:sp>
        <p:nvSpPr>
          <p:cNvPr id="7"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124C5C"/>
                </a:solidFill>
              </a:defRPr>
            </a:lvl1pPr>
          </a:lstStyle>
          <a:p>
            <a:fld id="{D8B9916F-AFAD-4D12-85B1-DCE8869DD7E0}" type="slidenum">
              <a:rPr lang="fr-FR" smtClean="0"/>
              <a:pPr/>
              <a:t>‹#›</a:t>
            </a:fld>
            <a:endParaRPr lang="fr-FR" dirty="0"/>
          </a:p>
        </p:txBody>
      </p:sp>
    </p:spTree>
    <p:extLst>
      <p:ext uri="{BB962C8B-B14F-4D97-AF65-F5344CB8AC3E}">
        <p14:creationId xmlns:p14="http://schemas.microsoft.com/office/powerpoint/2010/main" xmlns="" val="20252014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ndard Section Header">
    <p:spTree>
      <p:nvGrpSpPr>
        <p:cNvPr id="1" name=""/>
        <p:cNvGrpSpPr/>
        <p:nvPr/>
      </p:nvGrpSpPr>
      <p:grpSpPr>
        <a:xfrm>
          <a:off x="0" y="0"/>
          <a:ext cx="0" cy="0"/>
          <a:chOff x="0" y="0"/>
          <a:chExt cx="0" cy="0"/>
        </a:xfrm>
      </p:grpSpPr>
      <p:pic>
        <p:nvPicPr>
          <p:cNvPr id="12" name="Picture 11" descr="tiles.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4572000"/>
          </a:xfrm>
          <a:prstGeom prst="rect">
            <a:avLst/>
          </a:prstGeom>
          <a:ln>
            <a:noFill/>
          </a:ln>
          <a:effectLst>
            <a:reflection blurRad="6350" stA="52000" endA="300" endPos="35000" dir="5400000" sy="-100000" algn="bl" rotWithShape="0"/>
          </a:effec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40F2BE56-0CA5-4E20-80F0-814C2875EA21}" type="datetimeFigureOut">
              <a:rPr lang="en-US" smtClean="0"/>
              <a:pPr/>
              <a:t>3/6/2014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B06B5A-E864-4ABE-B20D-B7253F8C9609}" type="slidenum">
              <a:rPr lang="en-US" smtClean="0"/>
              <a:pPr/>
              <a:t>‹#›</a:t>
            </a:fld>
            <a:endParaRPr lang="en-US"/>
          </a:p>
        </p:txBody>
      </p:sp>
      <p:sp>
        <p:nvSpPr>
          <p:cNvPr id="8" name="Rectangle 7"/>
          <p:cNvSpPr/>
          <p:nvPr/>
        </p:nvSpPr>
        <p:spPr>
          <a:xfrm>
            <a:off x="0" y="4572000"/>
            <a:ext cx="9144000" cy="2286000"/>
          </a:xfrm>
          <a:prstGeom prst="rect">
            <a:avLst/>
          </a:prstGeom>
          <a:gradFill>
            <a:gsLst>
              <a:gs pos="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4574080"/>
            <a:ext cx="9144000" cy="1371600"/>
          </a:xfrm>
        </p:spPr>
        <p:txBody>
          <a:bodyPr lIns="457200" anchor="t">
            <a:normAutofit/>
          </a:bodyPr>
          <a:lstStyle>
            <a:lvl1pPr algn="l">
              <a:defRPr sz="2800" b="0" cap="none" baseline="0">
                <a:solidFill>
                  <a:schemeClr val="tx1"/>
                </a:solidFill>
                <a:effectLst>
                  <a:outerShdw blurRad="50800" dist="38100" dir="2700000" algn="tl" rotWithShape="0">
                    <a:schemeClr val="bg1">
                      <a:alpha val="40000"/>
                    </a:schemeClr>
                  </a:outerShdw>
                </a:effectLst>
              </a:defRPr>
            </a:lvl1pPr>
          </a:lstStyle>
          <a:p>
            <a:r>
              <a:rPr lang="en-US" smtClean="0"/>
              <a:t>Click to edit Master title style</a:t>
            </a:r>
            <a:endParaRPr lang="en-US" dirty="0"/>
          </a:p>
        </p:txBody>
      </p:sp>
      <p:sp>
        <p:nvSpPr>
          <p:cNvPr id="11" name="TextBox 10"/>
          <p:cNvSpPr txBox="1"/>
          <p:nvPr/>
        </p:nvSpPr>
        <p:spPr>
          <a:xfrm>
            <a:off x="44390" y="4576445"/>
            <a:ext cx="338234" cy="615553"/>
          </a:xfrm>
          <a:prstGeom prst="rect">
            <a:avLst/>
          </a:prstGeom>
          <a:noFill/>
        </p:spPr>
        <p:txBody>
          <a:bodyPr wrap="none" lIns="0" tIns="0" rIns="0" bIns="0" rtlCol="0">
            <a:spAutoFit/>
          </a:bodyPr>
          <a:lstStyle/>
          <a:p>
            <a:r>
              <a:rPr lang="en-US" sz="4000" dirty="0" smtClean="0">
                <a:solidFill>
                  <a:srgbClr val="FF0000"/>
                </a:solidFill>
                <a:latin typeface="Arial Black" pitchFamily="34" charset="0"/>
              </a:rPr>
              <a:t>&gt;</a:t>
            </a:r>
            <a:endParaRPr lang="en-US" sz="4000" dirty="0">
              <a:solidFill>
                <a:srgbClr val="FF0000"/>
              </a:solidFill>
              <a:latin typeface="Arial Black" pitchFamily="34" charset="0"/>
            </a:endParaRPr>
          </a:p>
        </p:txBody>
      </p:sp>
      <p:sp>
        <p:nvSpPr>
          <p:cNvPr id="13" name="TextBox 12"/>
          <p:cNvSpPr txBox="1"/>
          <p:nvPr/>
        </p:nvSpPr>
        <p:spPr>
          <a:xfrm>
            <a:off x="44390" y="4576445"/>
            <a:ext cx="338234" cy="615553"/>
          </a:xfrm>
          <a:prstGeom prst="rect">
            <a:avLst/>
          </a:prstGeom>
          <a:noFill/>
        </p:spPr>
        <p:txBody>
          <a:bodyPr wrap="none" lIns="0" tIns="0" rIns="0" bIns="0" rtlCol="0">
            <a:spAutoFit/>
          </a:bodyPr>
          <a:lstStyle/>
          <a:p>
            <a:r>
              <a:rPr lang="en-US" sz="4000" dirty="0" smtClean="0">
                <a:solidFill>
                  <a:srgbClr val="FF0000"/>
                </a:solidFill>
                <a:latin typeface="Arial Black" pitchFamily="34" charset="0"/>
              </a:rPr>
              <a:t>&gt;</a:t>
            </a:r>
            <a:endParaRPr lang="en-US" sz="4000" dirty="0">
              <a:solidFill>
                <a:srgbClr val="FF0000"/>
              </a:solidFill>
              <a:latin typeface="Arial Black" pitchFamily="34" charset="0"/>
            </a:endParaRPr>
          </a:p>
        </p:txBody>
      </p:sp>
      <p:sp>
        <p:nvSpPr>
          <p:cNvPr id="18" name="TextBox 17"/>
          <p:cNvSpPr txBox="1"/>
          <p:nvPr/>
        </p:nvSpPr>
        <p:spPr>
          <a:xfrm>
            <a:off x="44390" y="4576445"/>
            <a:ext cx="338234" cy="615553"/>
          </a:xfrm>
          <a:prstGeom prst="rect">
            <a:avLst/>
          </a:prstGeom>
          <a:noFill/>
        </p:spPr>
        <p:txBody>
          <a:bodyPr wrap="none" lIns="0" tIns="0" rIns="0" bIns="0" rtlCol="0">
            <a:spAutoFit/>
          </a:bodyPr>
          <a:lstStyle/>
          <a:p>
            <a:r>
              <a:rPr lang="en-US" sz="4000" dirty="0" smtClean="0">
                <a:solidFill>
                  <a:srgbClr val="992B2E"/>
                </a:solidFill>
                <a:latin typeface="Arial Black" pitchFamily="34" charset="0"/>
              </a:rPr>
              <a:t>&gt;</a:t>
            </a:r>
            <a:endParaRPr lang="en-US" sz="4000" dirty="0">
              <a:solidFill>
                <a:srgbClr val="992B2E"/>
              </a:solidFill>
              <a:latin typeface="Arial Black" pitchFamily="34" charset="0"/>
            </a:endParaRPr>
          </a:p>
        </p:txBody>
      </p:sp>
      <p:pic>
        <p:nvPicPr>
          <p:cNvPr id="14" name="Picture 3" descr="C:\Documents and Settings\mjr\My Documents\VECTOR_Software_RG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6492240"/>
            <a:ext cx="1161887" cy="27432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tiles.jpg"/>
          <p:cNvPicPr>
            <a:picLocks noChangeAspect="1"/>
          </p:cNvPicPr>
          <p:nvPr userDrawn="1"/>
        </p:nvPicPr>
        <p:blipFill>
          <a:blip r:embed="rId2" cstate="print">
            <a:duotone>
              <a:schemeClr val="accent1">
                <a:shade val="45000"/>
                <a:satMod val="135000"/>
              </a:schemeClr>
              <a:prstClr val="white"/>
            </a:duotone>
          </a:blip>
          <a:stretch>
            <a:fillRect/>
          </a:stretch>
        </p:blipFill>
        <p:spPr>
          <a:xfrm>
            <a:off x="0" y="0"/>
            <a:ext cx="9144000" cy="4572000"/>
          </a:xfrm>
          <a:prstGeom prst="rect">
            <a:avLst/>
          </a:prstGeom>
          <a:ln>
            <a:noFill/>
          </a:ln>
          <a:effectLst>
            <a:reflection blurRad="6350" stA="52000" endA="300" endPos="35000" dir="5400000" sy="-100000" algn="bl" rotWithShape="0"/>
          </a:effectLst>
        </p:spPr>
      </p:pic>
      <p:sp>
        <p:nvSpPr>
          <p:cNvPr id="16" name="TextBox 15"/>
          <p:cNvSpPr txBox="1"/>
          <p:nvPr userDrawn="1"/>
        </p:nvSpPr>
        <p:spPr>
          <a:xfrm>
            <a:off x="44390" y="4576445"/>
            <a:ext cx="338234" cy="615553"/>
          </a:xfrm>
          <a:prstGeom prst="rect">
            <a:avLst/>
          </a:prstGeom>
          <a:noFill/>
        </p:spPr>
        <p:txBody>
          <a:bodyPr wrap="none" lIns="0" tIns="0" rIns="0" bIns="0" rtlCol="0">
            <a:spAutoFit/>
          </a:bodyPr>
          <a:lstStyle/>
          <a:p>
            <a:r>
              <a:rPr lang="en-US" sz="4000" dirty="0" smtClean="0">
                <a:solidFill>
                  <a:srgbClr val="992B2E"/>
                </a:solidFill>
                <a:latin typeface="Arial Black" pitchFamily="34" charset="0"/>
              </a:rPr>
              <a:t>&gt;</a:t>
            </a:r>
            <a:endParaRPr lang="en-US" sz="4000" dirty="0">
              <a:solidFill>
                <a:srgbClr val="992B2E"/>
              </a:solidFill>
              <a:latin typeface="Arial Black" pitchFamily="34" charset="0"/>
            </a:endParaRPr>
          </a:p>
        </p:txBody>
      </p:sp>
    </p:spTree>
    <p:extLst>
      <p:ext uri="{BB962C8B-B14F-4D97-AF65-F5344CB8AC3E}">
        <p14:creationId xmlns:p14="http://schemas.microsoft.com/office/powerpoint/2010/main" xmlns="" val="3300407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
        <p:nvSpPr>
          <p:cNvPr id="2" name="Title 1"/>
          <p:cNvSpPr>
            <a:spLocks noGrp="1"/>
          </p:cNvSpPr>
          <p:nvPr>
            <p:ph type="title"/>
          </p:nvPr>
        </p:nvSpPr>
        <p:spPr>
          <a:xfrm>
            <a:off x="18728" y="32656"/>
            <a:ext cx="8229600" cy="1143000"/>
          </a:xfrm>
        </p:spPr>
        <p:txBody>
          <a:bodyPr/>
          <a:lstStyle>
            <a:lvl1pPr algn="l">
              <a:defRPr b="1">
                <a:solidFill>
                  <a:srgbClr val="0D3F7E"/>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Rectangle 8"/>
          <p:cNvSpPr/>
          <p:nvPr userDrawn="1"/>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5"/>
          <p:cNvSpPr>
            <a:spLocks noGrp="1"/>
          </p:cNvSpPr>
          <p:nvPr>
            <p:ph type="sldNum" sz="quarter" idx="12"/>
          </p:nvPr>
        </p:nvSpPr>
        <p:spPr>
          <a:xfrm>
            <a:off x="3244788" y="6488078"/>
            <a:ext cx="2133600" cy="365125"/>
          </a:xfrm>
        </p:spPr>
        <p:txBody>
          <a:bodyPr/>
          <a:lstStyle>
            <a:lvl1pPr algn="ctr">
              <a:defRPr>
                <a:solidFill>
                  <a:schemeClr val="bg1"/>
                </a:solidFill>
              </a:defRPr>
            </a:lvl1pPr>
          </a:lstStyle>
          <a:p>
            <a:fld id="{9486F17F-F916-4D71-813A-6D4335E3F5DE}" type="slidenum">
              <a:rPr lang="en-GB" smtClean="0"/>
              <a:pPr/>
              <a:t>‹#›</a:t>
            </a:fld>
            <a:endParaRPr lang="en-GB"/>
          </a:p>
        </p:txBody>
      </p:sp>
    </p:spTree>
    <p:extLst>
      <p:ext uri="{BB962C8B-B14F-4D97-AF65-F5344CB8AC3E}">
        <p14:creationId xmlns:p14="http://schemas.microsoft.com/office/powerpoint/2010/main" xmlns="" val="12664202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86F17F-F916-4D71-813A-6D4335E3F5DE}" type="slidenum">
              <a:rPr lang="en-GB" smtClean="0"/>
              <a:pPr/>
              <a:t>‹#›</a:t>
            </a:fld>
            <a:endParaRPr lang="en-GB"/>
          </a:p>
        </p:txBody>
      </p:sp>
    </p:spTree>
    <p:extLst>
      <p:ext uri="{BB962C8B-B14F-4D97-AF65-F5344CB8AC3E}">
        <p14:creationId xmlns:p14="http://schemas.microsoft.com/office/powerpoint/2010/main" xmlns="" val="3927028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86F17F-F916-4D71-813A-6D4335E3F5DE}" type="slidenum">
              <a:rPr lang="en-GB" smtClean="0"/>
              <a:pPr/>
              <a:t>‹#›</a:t>
            </a:fld>
            <a:endParaRPr lang="en-GB"/>
          </a:p>
        </p:txBody>
      </p:sp>
    </p:spTree>
    <p:extLst>
      <p:ext uri="{BB962C8B-B14F-4D97-AF65-F5344CB8AC3E}">
        <p14:creationId xmlns:p14="http://schemas.microsoft.com/office/powerpoint/2010/main" xmlns="" val="2817844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86F17F-F916-4D71-813A-6D4335E3F5DE}" type="slidenum">
              <a:rPr lang="en-GB" smtClean="0"/>
              <a:pPr/>
              <a:t>‹#›</a:t>
            </a:fld>
            <a:endParaRPr lang="en-GB"/>
          </a:p>
        </p:txBody>
      </p:sp>
    </p:spTree>
    <p:extLst>
      <p:ext uri="{BB962C8B-B14F-4D97-AF65-F5344CB8AC3E}">
        <p14:creationId xmlns:p14="http://schemas.microsoft.com/office/powerpoint/2010/main" xmlns="" val="272455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86F17F-F916-4D71-813A-6D4335E3F5DE}" type="slidenum">
              <a:rPr lang="en-GB" smtClean="0"/>
              <a:pPr/>
              <a:t>‹#›</a:t>
            </a:fld>
            <a:endParaRPr lang="en-GB"/>
          </a:p>
        </p:txBody>
      </p:sp>
    </p:spTree>
    <p:extLst>
      <p:ext uri="{BB962C8B-B14F-4D97-AF65-F5344CB8AC3E}">
        <p14:creationId xmlns:p14="http://schemas.microsoft.com/office/powerpoint/2010/main" xmlns="" val="2232052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86F17F-F916-4D71-813A-6D4335E3F5DE}" type="slidenum">
              <a:rPr lang="en-GB" smtClean="0"/>
              <a:pPr/>
              <a:t>‹#›</a:t>
            </a:fld>
            <a:endParaRPr lang="en-GB"/>
          </a:p>
        </p:txBody>
      </p:sp>
    </p:spTree>
    <p:extLst>
      <p:ext uri="{BB962C8B-B14F-4D97-AF65-F5344CB8AC3E}">
        <p14:creationId xmlns:p14="http://schemas.microsoft.com/office/powerpoint/2010/main" xmlns="" val="82761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86F17F-F916-4D71-813A-6D4335E3F5DE}" type="slidenum">
              <a:rPr lang="en-GB" smtClean="0"/>
              <a:pPr/>
              <a:t>‹#›</a:t>
            </a:fld>
            <a:endParaRPr lang="en-GB"/>
          </a:p>
        </p:txBody>
      </p:sp>
    </p:spTree>
    <p:extLst>
      <p:ext uri="{BB962C8B-B14F-4D97-AF65-F5344CB8AC3E}">
        <p14:creationId xmlns:p14="http://schemas.microsoft.com/office/powerpoint/2010/main" xmlns="" val="121897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86F17F-F916-4D71-813A-6D4335E3F5DE}" type="slidenum">
              <a:rPr lang="en-GB" smtClean="0"/>
              <a:pPr/>
              <a:t>‹#›</a:t>
            </a:fld>
            <a:endParaRPr lang="en-GB"/>
          </a:p>
        </p:txBody>
      </p:sp>
    </p:spTree>
    <p:extLst>
      <p:ext uri="{BB962C8B-B14F-4D97-AF65-F5344CB8AC3E}">
        <p14:creationId xmlns:p14="http://schemas.microsoft.com/office/powerpoint/2010/main" xmlns="" val="16971459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BEBA8EAE-BF5A-486C-A8C5-ECC9F3942E4B}">
                <a14:imgProps xmlns:a14="http://schemas.microsoft.com/office/drawing/2010/main" xmlns="">
                  <a14:imgLayer r:embed="rId16">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a:effectLst>
            <a:reflection endPos="0" dir="5400000" sy="-100000" algn="bl" rotWithShape="0"/>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6F17F-F916-4D71-813A-6D4335E3F5DE}" type="slidenum">
              <a:rPr lang="en-GB" smtClean="0"/>
              <a:pPr/>
              <a:t>‹#›</a:t>
            </a:fld>
            <a:endParaRPr lang="en-GB"/>
          </a:p>
        </p:txBody>
      </p:sp>
    </p:spTree>
    <p:extLst>
      <p:ext uri="{BB962C8B-B14F-4D97-AF65-F5344CB8AC3E}">
        <p14:creationId xmlns:p14="http://schemas.microsoft.com/office/powerpoint/2010/main" xmlns="" val="2058909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jpeg"/><Relationship Id="rId5" Type="http://schemas.microsoft.com/office/2007/relationships/hdphoto" Target="../media/hdphoto2.wdp"/><Relationship Id="rId4" Type="http://schemas.openxmlformats.org/officeDocument/2006/relationships/image" Target="../media/image74.png"/></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hyperlink" Target="http://twitter.com/vectorsoftware" TargetMode="External"/><Relationship Id="rId18" Type="http://schemas.microsoft.com/office/2007/relationships/hdphoto" Target="../media/hdphoto3.wdp"/><Relationship Id="rId3" Type="http://schemas.openxmlformats.org/officeDocument/2006/relationships/hyperlink" Target="http://www.emenda.eu/" TargetMode="External"/><Relationship Id="rId21" Type="http://schemas.openxmlformats.org/officeDocument/2006/relationships/image" Target="../media/image2.jpeg"/><Relationship Id="rId7" Type="http://schemas.openxmlformats.org/officeDocument/2006/relationships/hyperlink" Target="http://facebook.com/vectorsoftware" TargetMode="External"/><Relationship Id="rId12" Type="http://schemas.openxmlformats.org/officeDocument/2006/relationships/image" Target="../media/image79.png"/><Relationship Id="rId17" Type="http://schemas.openxmlformats.org/officeDocument/2006/relationships/image" Target="../media/image82.png"/><Relationship Id="rId2" Type="http://schemas.openxmlformats.org/officeDocument/2006/relationships/image" Target="../media/image75.png"/><Relationship Id="rId16" Type="http://schemas.openxmlformats.org/officeDocument/2006/relationships/image" Target="../media/image81.png"/><Relationship Id="rId20" Type="http://schemas.openxmlformats.org/officeDocument/2006/relationships/image" Target="../media/image83.png"/><Relationship Id="rId1" Type="http://schemas.openxmlformats.org/officeDocument/2006/relationships/slideLayout" Target="../slideLayouts/slideLayout6.xml"/><Relationship Id="rId6" Type="http://schemas.openxmlformats.org/officeDocument/2006/relationships/image" Target="../media/image76.png"/><Relationship Id="rId11" Type="http://schemas.openxmlformats.org/officeDocument/2006/relationships/hyperlink" Target="http://www.vectorcast.com/" TargetMode="External"/><Relationship Id="rId5" Type="http://schemas.openxmlformats.org/officeDocument/2006/relationships/hyperlink" Target="http://www.youtube.com/vectorcast" TargetMode="External"/><Relationship Id="rId15" Type="http://schemas.openxmlformats.org/officeDocument/2006/relationships/hyperlink" Target="http://www.vectorcast.com/blog/" TargetMode="External"/><Relationship Id="rId10" Type="http://schemas.openxmlformats.org/officeDocument/2006/relationships/image" Target="../media/image78.png"/><Relationship Id="rId19" Type="http://schemas.openxmlformats.org/officeDocument/2006/relationships/hyperlink" Target="http://www.testresponsibly.com/" TargetMode="External"/><Relationship Id="rId4" Type="http://schemas.openxmlformats.org/officeDocument/2006/relationships/hyperlink" Target="http://www.aligned.ch/" TargetMode="External"/><Relationship Id="rId9" Type="http://schemas.openxmlformats.org/officeDocument/2006/relationships/hyperlink" Target="http://www.linkedin.com/company/vector-software-inc" TargetMode="External"/><Relationship Id="rId14" Type="http://schemas.openxmlformats.org/officeDocument/2006/relationships/image" Target="../media/image80.png"/></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86F17F-F916-4D71-813A-6D4335E3F5DE}" type="slidenum">
              <a:rPr lang="en-GB" smtClean="0"/>
              <a:pPr/>
              <a:t>1</a:t>
            </a:fld>
            <a:endParaRPr lang="en-GB" dirty="0"/>
          </a:p>
        </p:txBody>
      </p:sp>
      <p:sp>
        <p:nvSpPr>
          <p:cNvPr id="5" name="Text Placeholder 17"/>
          <p:cNvSpPr txBox="1">
            <a:spLocks/>
          </p:cNvSpPr>
          <p:nvPr/>
        </p:nvSpPr>
        <p:spPr>
          <a:xfrm>
            <a:off x="395536" y="1700808"/>
            <a:ext cx="8039651" cy="1800200"/>
          </a:xfrm>
          <a:prstGeom prst="rect">
            <a:avLst/>
          </a:prstGeom>
        </p:spPr>
        <p:txBody>
          <a:bodyPr/>
          <a:lstStyle>
            <a:lvl1pPr marL="0" indent="0" algn="r" defTabSz="914400" rtl="0" eaLnBrk="1" latinLnBrk="0" hangingPunct="1">
              <a:spcBef>
                <a:spcPct val="20000"/>
              </a:spcBef>
              <a:buFont typeface="Arial" pitchFamily="34" charset="0"/>
              <a:buNone/>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pc="300" dirty="0" smtClean="0">
              <a:latin typeface="Blue Highway" pitchFamily="2" charset="0"/>
              <a:cs typeface="Arial" pitchFamily="34" charset="0"/>
            </a:endParaRPr>
          </a:p>
        </p:txBody>
      </p:sp>
      <p:pic>
        <p:nvPicPr>
          <p:cNvPr id="6" name="Grafik 5" descr="emenda"/>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25016"/>
            <a:ext cx="6372200" cy="1224135"/>
          </a:xfrm>
          <a:prstGeom prst="rect">
            <a:avLst/>
          </a:prstGeom>
          <a:noFill/>
          <a:ln>
            <a:noFill/>
          </a:ln>
        </p:spPr>
      </p:pic>
      <p:sp>
        <p:nvSpPr>
          <p:cNvPr id="3" name="Textfeld 2"/>
          <p:cNvSpPr txBox="1"/>
          <p:nvPr/>
        </p:nvSpPr>
        <p:spPr>
          <a:xfrm>
            <a:off x="179512" y="1779537"/>
            <a:ext cx="7490192" cy="830997"/>
          </a:xfrm>
          <a:prstGeom prst="rect">
            <a:avLst/>
          </a:prstGeom>
          <a:noFill/>
        </p:spPr>
        <p:txBody>
          <a:bodyPr wrap="none" rtlCol="0">
            <a:spAutoFit/>
          </a:bodyPr>
          <a:lstStyle/>
          <a:p>
            <a:r>
              <a:rPr lang="de-DE" sz="2400" dirty="0" err="1" smtClean="0">
                <a:solidFill>
                  <a:srgbClr val="C00000"/>
                </a:solidFill>
              </a:rPr>
              <a:t>Solving</a:t>
            </a:r>
            <a:r>
              <a:rPr lang="de-DE" sz="2400" dirty="0" smtClean="0">
                <a:solidFill>
                  <a:srgbClr val="C00000"/>
                </a:solidFill>
              </a:rPr>
              <a:t> Medical Device Development </a:t>
            </a:r>
            <a:r>
              <a:rPr lang="de-DE" sz="2400" dirty="0" err="1" smtClean="0">
                <a:solidFill>
                  <a:srgbClr val="C00000"/>
                </a:solidFill>
              </a:rPr>
              <a:t>Headaches</a:t>
            </a:r>
            <a:endParaRPr lang="de-DE" sz="2400" dirty="0" smtClean="0">
              <a:solidFill>
                <a:srgbClr val="C00000"/>
              </a:solidFill>
            </a:endParaRPr>
          </a:p>
          <a:p>
            <a:r>
              <a:rPr lang="de-DE" sz="2400" dirty="0" smtClean="0">
                <a:solidFill>
                  <a:srgbClr val="C00000"/>
                </a:solidFill>
              </a:rPr>
              <a:t>A </a:t>
            </a:r>
            <a:r>
              <a:rPr lang="de-DE" sz="2400" dirty="0" err="1" smtClean="0">
                <a:solidFill>
                  <a:srgbClr val="C00000"/>
                </a:solidFill>
              </a:rPr>
              <a:t>closer</a:t>
            </a:r>
            <a:r>
              <a:rPr lang="de-DE" sz="2400" dirty="0" smtClean="0">
                <a:solidFill>
                  <a:srgbClr val="C00000"/>
                </a:solidFill>
              </a:rPr>
              <a:t> </a:t>
            </a:r>
            <a:r>
              <a:rPr lang="de-DE" sz="2400" dirty="0" err="1" smtClean="0">
                <a:solidFill>
                  <a:srgbClr val="C00000"/>
                </a:solidFill>
              </a:rPr>
              <a:t>look</a:t>
            </a:r>
            <a:r>
              <a:rPr lang="de-DE" sz="2400" dirty="0" smtClean="0">
                <a:solidFill>
                  <a:srgbClr val="C00000"/>
                </a:solidFill>
              </a:rPr>
              <a:t> at </a:t>
            </a:r>
            <a:r>
              <a:rPr lang="de-DE" sz="2400" dirty="0" err="1" smtClean="0">
                <a:solidFill>
                  <a:srgbClr val="C00000"/>
                </a:solidFill>
              </a:rPr>
              <a:t>Testing</a:t>
            </a:r>
            <a:r>
              <a:rPr lang="de-DE" sz="2400" dirty="0" smtClean="0">
                <a:solidFill>
                  <a:srgbClr val="C00000"/>
                </a:solidFill>
              </a:rPr>
              <a:t> and Development </a:t>
            </a:r>
            <a:r>
              <a:rPr lang="de-DE" sz="2400" dirty="0" err="1" smtClean="0">
                <a:solidFill>
                  <a:srgbClr val="C00000"/>
                </a:solidFill>
              </a:rPr>
              <a:t>Documentation</a:t>
            </a:r>
            <a:endParaRPr lang="de-DE" sz="2400" dirty="0">
              <a:solidFill>
                <a:srgbClr val="C0000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4248" y="125016"/>
            <a:ext cx="2110609" cy="8088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feld 6"/>
          <p:cNvSpPr txBox="1"/>
          <p:nvPr/>
        </p:nvSpPr>
        <p:spPr>
          <a:xfrm>
            <a:off x="4557479" y="3465144"/>
            <a:ext cx="4493474" cy="1477328"/>
          </a:xfrm>
          <a:prstGeom prst="rect">
            <a:avLst/>
          </a:prstGeom>
          <a:noFill/>
        </p:spPr>
        <p:txBody>
          <a:bodyPr wrap="none" rtlCol="0">
            <a:spAutoFit/>
          </a:bodyPr>
          <a:lstStyle/>
          <a:p>
            <a:pPr algn="r"/>
            <a:endParaRPr lang="de-DE" dirty="0" smtClean="0">
              <a:solidFill>
                <a:schemeClr val="bg1"/>
              </a:solidFill>
            </a:endParaRPr>
          </a:p>
          <a:p>
            <a:pPr algn="r"/>
            <a:r>
              <a:rPr lang="de-DE" dirty="0" smtClean="0">
                <a:solidFill>
                  <a:schemeClr val="bg1"/>
                </a:solidFill>
              </a:rPr>
              <a:t>Neil Langmead, Technical Consultant, Emenda</a:t>
            </a:r>
          </a:p>
          <a:p>
            <a:pPr algn="r"/>
            <a:r>
              <a:rPr lang="de-DE" dirty="0" smtClean="0">
                <a:solidFill>
                  <a:schemeClr val="bg1"/>
                </a:solidFill>
              </a:rPr>
              <a:t>Anders </a:t>
            </a:r>
            <a:r>
              <a:rPr lang="de-DE" dirty="0" smtClean="0">
                <a:solidFill>
                  <a:schemeClr val="bg1"/>
                </a:solidFill>
              </a:rPr>
              <a:t>Emmerich</a:t>
            </a:r>
            <a:r>
              <a:rPr lang="de-DE" dirty="0" smtClean="0">
                <a:solidFill>
                  <a:schemeClr val="bg1"/>
                </a:solidFill>
              </a:rPr>
              <a:t>, </a:t>
            </a:r>
            <a:r>
              <a:rPr lang="de-DE" dirty="0" smtClean="0">
                <a:solidFill>
                  <a:schemeClr val="bg1"/>
                </a:solidFill>
              </a:rPr>
              <a:t>CEO</a:t>
            </a:r>
            <a:r>
              <a:rPr lang="de-DE" dirty="0" smtClean="0">
                <a:solidFill>
                  <a:schemeClr val="bg1"/>
                </a:solidFill>
              </a:rPr>
              <a:t>, Aligned AG</a:t>
            </a:r>
          </a:p>
          <a:p>
            <a:pPr algn="r"/>
            <a:endParaRPr lang="de-DE" dirty="0" smtClean="0">
              <a:solidFill>
                <a:schemeClr val="bg1"/>
              </a:solidFill>
            </a:endParaRPr>
          </a:p>
          <a:p>
            <a:pPr algn="r"/>
            <a:r>
              <a:rPr lang="de-DE" dirty="0" smtClean="0">
                <a:solidFill>
                  <a:schemeClr val="bg1"/>
                </a:solidFill>
              </a:rPr>
              <a:t>March 4th 2014</a:t>
            </a:r>
            <a:endParaRPr lang="de-DE" dirty="0">
              <a:solidFill>
                <a:schemeClr val="bg1"/>
              </a:solidFill>
            </a:endParaRPr>
          </a:p>
        </p:txBody>
      </p:sp>
    </p:spTree>
    <p:extLst>
      <p:ext uri="{BB962C8B-B14F-4D97-AF65-F5344CB8AC3E}">
        <p14:creationId xmlns:p14="http://schemas.microsoft.com/office/powerpoint/2010/main" xmlns="" val="386724295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in the FDA Guidelines?</a:t>
            </a:r>
            <a:endParaRPr lang="en-GB" dirty="0"/>
          </a:p>
        </p:txBody>
      </p:sp>
      <p:sp>
        <p:nvSpPr>
          <p:cNvPr id="3" name="Content Placeholder 2"/>
          <p:cNvSpPr>
            <a:spLocks noGrp="1"/>
          </p:cNvSpPr>
          <p:nvPr>
            <p:ph idx="1"/>
          </p:nvPr>
        </p:nvSpPr>
        <p:spPr/>
        <p:txBody>
          <a:bodyPr/>
          <a:lstStyle/>
          <a:p>
            <a:pPr marL="0" indent="0">
              <a:buNone/>
            </a:pPr>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pic>
        <p:nvPicPr>
          <p:cNvPr id="4098" name="Picture 2" descr="http://upload.wikimedia.org/wikipedia/commons/b/b6/V-model-e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9695" y="1143000"/>
            <a:ext cx="7768505" cy="49966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5438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Also applies for Iterative/Agile</a:t>
            </a:r>
            <a:endParaRPr lang="en-CA" dirty="0"/>
          </a:p>
        </p:txBody>
      </p:sp>
      <p:grpSp>
        <p:nvGrpSpPr>
          <p:cNvPr id="4" name="Group 31"/>
          <p:cNvGrpSpPr>
            <a:grpSpLocks/>
          </p:cNvGrpSpPr>
          <p:nvPr/>
        </p:nvGrpSpPr>
        <p:grpSpPr bwMode="auto">
          <a:xfrm>
            <a:off x="1254494" y="1484784"/>
            <a:ext cx="6398793" cy="4511103"/>
            <a:chOff x="1770976" y="1500174"/>
            <a:chExt cx="4919702" cy="3429024"/>
          </a:xfrm>
        </p:grpSpPr>
        <p:grpSp>
          <p:nvGrpSpPr>
            <p:cNvPr id="5" name="Group 23"/>
            <p:cNvGrpSpPr>
              <a:grpSpLocks/>
            </p:cNvGrpSpPr>
            <p:nvPr/>
          </p:nvGrpSpPr>
          <p:grpSpPr bwMode="auto">
            <a:xfrm>
              <a:off x="2358014" y="1500174"/>
              <a:ext cx="4111556" cy="3429024"/>
              <a:chOff x="4778008" y="2514594"/>
              <a:chExt cx="2055778" cy="1714512"/>
            </a:xfrm>
          </p:grpSpPr>
          <p:sp>
            <p:nvSpPr>
              <p:cNvPr id="19" name="Rectangle 18"/>
              <p:cNvSpPr/>
              <p:nvPr/>
            </p:nvSpPr>
            <p:spPr>
              <a:xfrm>
                <a:off x="4778008" y="3904277"/>
                <a:ext cx="941494" cy="21553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endParaRPr lang="en-CA">
                  <a:solidFill>
                    <a:srgbClr val="000000"/>
                  </a:solidFill>
                </a:endParaRPr>
              </a:p>
            </p:txBody>
          </p:sp>
          <p:sp>
            <p:nvSpPr>
              <p:cNvPr id="20" name="Right Arrow 19"/>
              <p:cNvSpPr/>
              <p:nvPr/>
            </p:nvSpPr>
            <p:spPr>
              <a:xfrm>
                <a:off x="5891071" y="3817574"/>
                <a:ext cx="942715" cy="388940"/>
              </a:xfrm>
              <a:prstGeom prst="rightArrow">
                <a:avLst>
                  <a:gd name="adj1" fmla="val 50000"/>
                  <a:gd name="adj2" fmla="val 56667"/>
                </a:avLst>
              </a:prstGeom>
            </p:spPr>
            <p:style>
              <a:lnRef idx="1">
                <a:schemeClr val="accent6"/>
              </a:lnRef>
              <a:fillRef idx="2">
                <a:schemeClr val="accent6"/>
              </a:fillRef>
              <a:effectRef idx="1">
                <a:schemeClr val="accent6"/>
              </a:effectRef>
              <a:fontRef idx="minor">
                <a:schemeClr val="dk1"/>
              </a:fontRef>
            </p:style>
            <p:txBody>
              <a:bodyPr anchor="ctr"/>
              <a:lstStyle/>
              <a:p>
                <a:pPr algn="ctr"/>
                <a:endParaRPr lang="en-CA">
                  <a:solidFill>
                    <a:srgbClr val="000000"/>
                  </a:solidFill>
                </a:endParaRPr>
              </a:p>
            </p:txBody>
          </p:sp>
          <p:sp>
            <p:nvSpPr>
              <p:cNvPr id="21" name="Circular Arrow 20"/>
              <p:cNvSpPr/>
              <p:nvPr/>
            </p:nvSpPr>
            <p:spPr>
              <a:xfrm flipH="1">
                <a:off x="4948356" y="2514594"/>
                <a:ext cx="1713860" cy="1714512"/>
              </a:xfrm>
              <a:prstGeom prst="circularArrow">
                <a:avLst>
                  <a:gd name="adj1" fmla="val 11050"/>
                  <a:gd name="adj2" fmla="val 1030457"/>
                  <a:gd name="adj3" fmla="val 2441307"/>
                  <a:gd name="adj4" fmla="val 5420914"/>
                  <a:gd name="adj5" fmla="val 12121"/>
                </a:avLst>
              </a:prstGeom>
            </p:spPr>
            <p:style>
              <a:lnRef idx="1">
                <a:schemeClr val="accent6"/>
              </a:lnRef>
              <a:fillRef idx="2">
                <a:schemeClr val="accent6"/>
              </a:fillRef>
              <a:effectRef idx="1">
                <a:schemeClr val="accent6"/>
              </a:effectRef>
              <a:fontRef idx="minor">
                <a:schemeClr val="dk1"/>
              </a:fontRef>
            </p:style>
            <p:txBody>
              <a:bodyPr anchor="ctr"/>
              <a:lstStyle/>
              <a:p>
                <a:pPr algn="ctr"/>
                <a:endParaRPr lang="en-CA">
                  <a:solidFill>
                    <a:schemeClr val="tx1"/>
                  </a:solidFill>
                </a:endParaRPr>
              </a:p>
            </p:txBody>
          </p:sp>
        </p:grpSp>
        <p:sp>
          <p:nvSpPr>
            <p:cNvPr id="6" name="TextBox 5"/>
            <p:cNvSpPr txBox="1">
              <a:spLocks noChangeArrowheads="1"/>
            </p:cNvSpPr>
            <p:nvPr/>
          </p:nvSpPr>
          <p:spPr bwMode="auto">
            <a:xfrm>
              <a:off x="6026167" y="3581400"/>
              <a:ext cx="617014" cy="273089"/>
            </a:xfrm>
            <a:prstGeom prst="rect">
              <a:avLst/>
            </a:prstGeom>
            <a:noFill/>
            <a:ln w="9525">
              <a:noFill/>
              <a:miter lim="800000"/>
              <a:headEnd/>
              <a:tailEnd/>
            </a:ln>
          </p:spPr>
          <p:txBody>
            <a:bodyPr wrap="none">
              <a:spAutoFit/>
            </a:bodyPr>
            <a:lstStyle/>
            <a:p>
              <a:r>
                <a:rPr lang="en-CA" sz="2200" dirty="0"/>
                <a:t>Design</a:t>
              </a:r>
            </a:p>
          </p:txBody>
        </p:sp>
        <p:sp>
          <p:nvSpPr>
            <p:cNvPr id="7" name="TextBox 6"/>
            <p:cNvSpPr txBox="1">
              <a:spLocks noChangeArrowheads="1"/>
            </p:cNvSpPr>
            <p:nvPr/>
          </p:nvSpPr>
          <p:spPr bwMode="auto">
            <a:xfrm>
              <a:off x="5572132" y="1928802"/>
              <a:ext cx="1118546" cy="273089"/>
            </a:xfrm>
            <a:prstGeom prst="rect">
              <a:avLst/>
            </a:prstGeom>
            <a:noFill/>
            <a:ln w="9525">
              <a:noFill/>
              <a:miter lim="800000"/>
              <a:headEnd/>
              <a:tailEnd/>
            </a:ln>
          </p:spPr>
          <p:txBody>
            <a:bodyPr wrap="none">
              <a:spAutoFit/>
            </a:bodyPr>
            <a:lstStyle/>
            <a:p>
              <a:r>
                <a:rPr lang="en-CA" sz="2200" dirty="0"/>
                <a:t>Development</a:t>
              </a:r>
            </a:p>
          </p:txBody>
        </p:sp>
        <p:sp>
          <p:nvSpPr>
            <p:cNvPr id="8" name="TextBox 7"/>
            <p:cNvSpPr txBox="1">
              <a:spLocks noChangeArrowheads="1"/>
            </p:cNvSpPr>
            <p:nvPr/>
          </p:nvSpPr>
          <p:spPr bwMode="auto">
            <a:xfrm>
              <a:off x="2285984" y="1928802"/>
              <a:ext cx="637125" cy="273089"/>
            </a:xfrm>
            <a:prstGeom prst="rect">
              <a:avLst/>
            </a:prstGeom>
            <a:noFill/>
            <a:ln w="9525">
              <a:noFill/>
              <a:miter lim="800000"/>
              <a:headEnd/>
              <a:tailEnd/>
            </a:ln>
          </p:spPr>
          <p:txBody>
            <a:bodyPr wrap="none">
              <a:spAutoFit/>
            </a:bodyPr>
            <a:lstStyle/>
            <a:p>
              <a:r>
                <a:rPr lang="en-CA" sz="2200" dirty="0"/>
                <a:t>Testing</a:t>
              </a:r>
            </a:p>
          </p:txBody>
        </p:sp>
        <p:sp>
          <p:nvSpPr>
            <p:cNvPr id="9" name="TextBox 8"/>
            <p:cNvSpPr txBox="1">
              <a:spLocks noChangeArrowheads="1"/>
            </p:cNvSpPr>
            <p:nvPr/>
          </p:nvSpPr>
          <p:spPr bwMode="auto">
            <a:xfrm>
              <a:off x="1770976" y="3500438"/>
              <a:ext cx="1030015" cy="273089"/>
            </a:xfrm>
            <a:prstGeom prst="rect">
              <a:avLst/>
            </a:prstGeom>
            <a:noFill/>
            <a:ln w="9525">
              <a:noFill/>
              <a:miter lim="800000"/>
              <a:headEnd/>
              <a:tailEnd/>
            </a:ln>
          </p:spPr>
          <p:txBody>
            <a:bodyPr wrap="none">
              <a:spAutoFit/>
            </a:bodyPr>
            <a:lstStyle/>
            <a:p>
              <a:r>
                <a:rPr lang="en-CA" sz="2200" dirty="0"/>
                <a:t>Deployment</a:t>
              </a:r>
            </a:p>
          </p:txBody>
        </p:sp>
        <p:grpSp>
          <p:nvGrpSpPr>
            <p:cNvPr id="10" name="Group 23"/>
            <p:cNvGrpSpPr>
              <a:grpSpLocks/>
            </p:cNvGrpSpPr>
            <p:nvPr/>
          </p:nvGrpSpPr>
          <p:grpSpPr bwMode="auto">
            <a:xfrm>
              <a:off x="3561694" y="1762094"/>
              <a:ext cx="815659" cy="612578"/>
              <a:chOff x="5223652" y="3962400"/>
              <a:chExt cx="815665" cy="613104"/>
            </a:xfrm>
          </p:grpSpPr>
          <p:pic>
            <p:nvPicPr>
              <p:cNvPr id="13" name="Picture 4" descr="C:\Users\tlandry\AppData\Local\Microsoft\Windows\Temporary Internet Files\Content.IE5\KK8EH1OC\MCj03469250000[1].wmf"/>
              <p:cNvPicPr>
                <a:picLocks noChangeAspect="1" noChangeArrowheads="1"/>
              </p:cNvPicPr>
              <p:nvPr/>
            </p:nvPicPr>
            <p:blipFill>
              <a:blip r:embed="rId2" cstate="print"/>
              <a:srcRect/>
              <a:stretch>
                <a:fillRect/>
              </a:stretch>
            </p:blipFill>
            <p:spPr bwMode="auto">
              <a:xfrm>
                <a:off x="5223652" y="4038599"/>
                <a:ext cx="248117" cy="232105"/>
              </a:xfrm>
              <a:prstGeom prst="rect">
                <a:avLst/>
              </a:prstGeom>
              <a:noFill/>
              <a:ln w="9525">
                <a:noFill/>
                <a:miter lim="800000"/>
                <a:headEnd/>
                <a:tailEnd/>
              </a:ln>
            </p:spPr>
          </p:pic>
          <p:pic>
            <p:nvPicPr>
              <p:cNvPr id="14" name="Picture 4" descr="C:\Users\tlandry\AppData\Local\Microsoft\Windows\Temporary Internet Files\Content.IE5\KK8EH1OC\MCj03469250000[1].wmf"/>
              <p:cNvPicPr>
                <a:picLocks noChangeAspect="1" noChangeArrowheads="1"/>
              </p:cNvPicPr>
              <p:nvPr/>
            </p:nvPicPr>
            <p:blipFill>
              <a:blip r:embed="rId2" cstate="print"/>
              <a:srcRect/>
              <a:stretch>
                <a:fillRect/>
              </a:stretch>
            </p:blipFill>
            <p:spPr bwMode="auto">
              <a:xfrm>
                <a:off x="5376052" y="4190999"/>
                <a:ext cx="248117" cy="232105"/>
              </a:xfrm>
              <a:prstGeom prst="rect">
                <a:avLst/>
              </a:prstGeom>
              <a:noFill/>
              <a:ln w="9525">
                <a:noFill/>
                <a:miter lim="800000"/>
                <a:headEnd/>
                <a:tailEnd/>
              </a:ln>
            </p:spPr>
          </p:pic>
          <p:pic>
            <p:nvPicPr>
              <p:cNvPr id="15" name="Picture 4" descr="C:\Users\tlandry\AppData\Local\Microsoft\Windows\Temporary Internet Files\Content.IE5\KK8EH1OC\MCj03469250000[1].wmf"/>
              <p:cNvPicPr>
                <a:picLocks noChangeAspect="1" noChangeArrowheads="1"/>
              </p:cNvPicPr>
              <p:nvPr/>
            </p:nvPicPr>
            <p:blipFill>
              <a:blip r:embed="rId2" cstate="print"/>
              <a:srcRect/>
              <a:stretch>
                <a:fillRect/>
              </a:stretch>
            </p:blipFill>
            <p:spPr bwMode="auto">
              <a:xfrm>
                <a:off x="5528452" y="4343399"/>
                <a:ext cx="248117" cy="232105"/>
              </a:xfrm>
              <a:prstGeom prst="rect">
                <a:avLst/>
              </a:prstGeom>
              <a:noFill/>
              <a:ln w="9525">
                <a:noFill/>
                <a:miter lim="800000"/>
                <a:headEnd/>
                <a:tailEnd/>
              </a:ln>
            </p:spPr>
          </p:pic>
          <p:pic>
            <p:nvPicPr>
              <p:cNvPr id="16" name="Picture 4" descr="C:\Users\tlandry\AppData\Local\Microsoft\Windows\Temporary Internet Files\Content.IE5\KK8EH1OC\MCj03469250000[1].wmf"/>
              <p:cNvPicPr>
                <a:picLocks noChangeAspect="1" noChangeArrowheads="1"/>
              </p:cNvPicPr>
              <p:nvPr/>
            </p:nvPicPr>
            <p:blipFill>
              <a:blip r:embed="rId2" cstate="print"/>
              <a:srcRect/>
              <a:stretch>
                <a:fillRect/>
              </a:stretch>
            </p:blipFill>
            <p:spPr bwMode="auto">
              <a:xfrm>
                <a:off x="5486400" y="3962400"/>
                <a:ext cx="248117" cy="232105"/>
              </a:xfrm>
              <a:prstGeom prst="rect">
                <a:avLst/>
              </a:prstGeom>
              <a:noFill/>
              <a:ln w="9525">
                <a:noFill/>
                <a:miter lim="800000"/>
                <a:headEnd/>
                <a:tailEnd/>
              </a:ln>
            </p:spPr>
          </p:pic>
          <p:pic>
            <p:nvPicPr>
              <p:cNvPr id="17" name="Picture 4" descr="C:\Users\tlandry\AppData\Local\Microsoft\Windows\Temporary Internet Files\Content.IE5\KK8EH1OC\MCj03469250000[1].wmf"/>
              <p:cNvPicPr>
                <a:picLocks noChangeAspect="1" noChangeArrowheads="1"/>
              </p:cNvPicPr>
              <p:nvPr/>
            </p:nvPicPr>
            <p:blipFill>
              <a:blip r:embed="rId2" cstate="print"/>
              <a:srcRect/>
              <a:stretch>
                <a:fillRect/>
              </a:stretch>
            </p:blipFill>
            <p:spPr bwMode="auto">
              <a:xfrm>
                <a:off x="5638800" y="4114800"/>
                <a:ext cx="248117" cy="232105"/>
              </a:xfrm>
              <a:prstGeom prst="rect">
                <a:avLst/>
              </a:prstGeom>
              <a:noFill/>
              <a:ln w="9525">
                <a:noFill/>
                <a:miter lim="800000"/>
                <a:headEnd/>
                <a:tailEnd/>
              </a:ln>
            </p:spPr>
          </p:pic>
          <p:pic>
            <p:nvPicPr>
              <p:cNvPr id="18" name="Picture 4" descr="C:\Users\tlandry\AppData\Local\Microsoft\Windows\Temporary Internet Files\Content.IE5\KK8EH1OC\MCj03469250000[1].wmf"/>
              <p:cNvPicPr>
                <a:picLocks noChangeAspect="1" noChangeArrowheads="1"/>
              </p:cNvPicPr>
              <p:nvPr/>
            </p:nvPicPr>
            <p:blipFill>
              <a:blip r:embed="rId2" cstate="print"/>
              <a:srcRect/>
              <a:stretch>
                <a:fillRect/>
              </a:stretch>
            </p:blipFill>
            <p:spPr bwMode="auto">
              <a:xfrm>
                <a:off x="5791200" y="4267200"/>
                <a:ext cx="248117" cy="232105"/>
              </a:xfrm>
              <a:prstGeom prst="rect">
                <a:avLst/>
              </a:prstGeom>
              <a:noFill/>
              <a:ln w="9525">
                <a:noFill/>
                <a:miter lim="800000"/>
                <a:headEnd/>
                <a:tailEnd/>
              </a:ln>
            </p:spPr>
          </p:pic>
        </p:grpSp>
        <p:sp>
          <p:nvSpPr>
            <p:cNvPr id="11" name="Curved Down Arrow 10"/>
            <p:cNvSpPr/>
            <p:nvPr/>
          </p:nvSpPr>
          <p:spPr>
            <a:xfrm rot="20199112" flipH="1">
              <a:off x="3305613" y="1636944"/>
              <a:ext cx="943935" cy="381003"/>
            </a:xfrm>
            <a:prstGeom prst="curvedDownArrow">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chemeClr val="tx1"/>
                </a:solidFill>
              </a:endParaRPr>
            </a:p>
          </p:txBody>
        </p:sp>
        <p:sp>
          <p:nvSpPr>
            <p:cNvPr id="12" name="Curved Down Arrow 11"/>
            <p:cNvSpPr/>
            <p:nvPr/>
          </p:nvSpPr>
          <p:spPr>
            <a:xfrm rot="20089384" flipV="1">
              <a:off x="3748884" y="2129073"/>
              <a:ext cx="995224" cy="379781"/>
            </a:xfrm>
            <a:prstGeom prst="curvedDownArrow">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chemeClr val="tx1"/>
                </a:solidFill>
              </a:endParaRPr>
            </a:p>
          </p:txBody>
        </p:sp>
      </p:grpSp>
    </p:spTree>
    <p:extLst>
      <p:ext uri="{BB962C8B-B14F-4D97-AF65-F5344CB8AC3E}">
        <p14:creationId xmlns:p14="http://schemas.microsoft.com/office/powerpoint/2010/main" xmlns="" val="1661790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5760"/>
            <a:ext cx="8229600" cy="1143000"/>
          </a:xfrm>
        </p:spPr>
        <p:txBody>
          <a:bodyPr>
            <a:normAutofit/>
          </a:bodyPr>
          <a:lstStyle/>
          <a:p>
            <a:r>
              <a:rPr lang="en-US" sz="2800" dirty="0">
                <a:solidFill>
                  <a:srgbClr val="002060"/>
                </a:solidFill>
              </a:rPr>
              <a:t>IEC 62304  - Software </a:t>
            </a:r>
            <a:r>
              <a:rPr lang="en-US" sz="2800" dirty="0" smtClean="0">
                <a:solidFill>
                  <a:srgbClr val="002060"/>
                </a:solidFill>
              </a:rPr>
              <a:t>Testing Statements</a:t>
            </a:r>
            <a:endParaRPr lang="en-US" sz="2800" dirty="0">
              <a:solidFill>
                <a:srgbClr val="002060"/>
              </a:solidFill>
            </a:endParaRPr>
          </a:p>
        </p:txBody>
      </p:sp>
      <p:sp>
        <p:nvSpPr>
          <p:cNvPr id="5" name="Rounded Rectangle 4"/>
          <p:cNvSpPr/>
          <p:nvPr/>
        </p:nvSpPr>
        <p:spPr>
          <a:xfrm>
            <a:off x="652507" y="1583664"/>
            <a:ext cx="7755147" cy="4437623"/>
          </a:xfrm>
          <a:prstGeom prst="roundRect">
            <a:avLst>
              <a:gd name="adj" fmla="val 9749"/>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en-US" sz="1600" dirty="0" smtClean="0">
                <a:solidFill>
                  <a:srgbClr val="002060"/>
                </a:solidFill>
              </a:rPr>
              <a:t>“Appropriate </a:t>
            </a:r>
            <a:r>
              <a:rPr lang="en-US" sz="1600" dirty="0">
                <a:solidFill>
                  <a:srgbClr val="002060"/>
                </a:solidFill>
              </a:rPr>
              <a:t>consideration of software </a:t>
            </a:r>
            <a:r>
              <a:rPr lang="en-US" sz="1600" dirty="0">
                <a:solidFill>
                  <a:srgbClr val="C00000"/>
                </a:solidFill>
              </a:rPr>
              <a:t>architecture</a:t>
            </a:r>
            <a:r>
              <a:rPr lang="en-US" sz="1600" dirty="0">
                <a:solidFill>
                  <a:srgbClr val="002060"/>
                </a:solidFill>
              </a:rPr>
              <a:t> (e.g., modular structure) during </a:t>
            </a:r>
            <a:r>
              <a:rPr lang="en-US" sz="1600" dirty="0" smtClean="0">
                <a:solidFill>
                  <a:srgbClr val="002060"/>
                </a:solidFill>
              </a:rPr>
              <a:t>design can </a:t>
            </a:r>
            <a:r>
              <a:rPr lang="en-US" sz="1600" dirty="0">
                <a:solidFill>
                  <a:srgbClr val="C00000"/>
                </a:solidFill>
              </a:rPr>
              <a:t>reduce</a:t>
            </a:r>
            <a:r>
              <a:rPr lang="en-US" sz="1600" dirty="0">
                <a:solidFill>
                  <a:srgbClr val="002060"/>
                </a:solidFill>
              </a:rPr>
              <a:t> the magnitude of future </a:t>
            </a:r>
            <a:r>
              <a:rPr lang="en-US" sz="1600" dirty="0">
                <a:solidFill>
                  <a:srgbClr val="C00000"/>
                </a:solidFill>
              </a:rPr>
              <a:t>validation</a:t>
            </a:r>
            <a:r>
              <a:rPr lang="en-US" sz="1600" dirty="0">
                <a:solidFill>
                  <a:srgbClr val="002060"/>
                </a:solidFill>
              </a:rPr>
              <a:t> efforts when </a:t>
            </a:r>
            <a:r>
              <a:rPr lang="en-US" sz="1600" dirty="0">
                <a:solidFill>
                  <a:srgbClr val="C00000"/>
                </a:solidFill>
              </a:rPr>
              <a:t>software changes </a:t>
            </a:r>
            <a:r>
              <a:rPr lang="en-US" sz="1600" dirty="0">
                <a:solidFill>
                  <a:srgbClr val="002060"/>
                </a:solidFill>
              </a:rPr>
              <a:t>are needed. </a:t>
            </a:r>
            <a:r>
              <a:rPr lang="en-US" sz="1600" dirty="0" smtClean="0">
                <a:solidFill>
                  <a:srgbClr val="002060"/>
                </a:solidFill>
              </a:rPr>
              <a:t>“</a:t>
            </a:r>
          </a:p>
          <a:p>
            <a:endParaRPr lang="en-US" sz="1600" dirty="0">
              <a:solidFill>
                <a:srgbClr val="002060"/>
              </a:solidFill>
            </a:endParaRPr>
          </a:p>
          <a:p>
            <a:r>
              <a:rPr lang="en-US" sz="1600" dirty="0" smtClean="0">
                <a:solidFill>
                  <a:srgbClr val="002060"/>
                </a:solidFill>
              </a:rPr>
              <a:t>“</a:t>
            </a:r>
            <a:r>
              <a:rPr lang="en-US" sz="1600" dirty="0" smtClean="0">
                <a:solidFill>
                  <a:srgbClr val="C00000"/>
                </a:solidFill>
              </a:rPr>
              <a:t>static </a:t>
            </a:r>
            <a:r>
              <a:rPr lang="en-US" sz="1600" dirty="0">
                <a:solidFill>
                  <a:srgbClr val="C00000"/>
                </a:solidFill>
              </a:rPr>
              <a:t>analyses </a:t>
            </a:r>
            <a:r>
              <a:rPr lang="en-US" sz="1600" dirty="0">
                <a:solidFill>
                  <a:srgbClr val="002060"/>
                </a:solidFill>
              </a:rPr>
              <a:t>provide a very effective means to detect </a:t>
            </a:r>
            <a:r>
              <a:rPr lang="en-US" sz="1600" dirty="0">
                <a:solidFill>
                  <a:srgbClr val="C00000"/>
                </a:solidFill>
              </a:rPr>
              <a:t>errors</a:t>
            </a:r>
            <a:r>
              <a:rPr lang="en-US" sz="1600" dirty="0">
                <a:solidFill>
                  <a:srgbClr val="002060"/>
                </a:solidFill>
              </a:rPr>
              <a:t> before execution of the code. They </a:t>
            </a:r>
            <a:r>
              <a:rPr lang="en-US" sz="1600" dirty="0" smtClean="0">
                <a:solidFill>
                  <a:srgbClr val="002060"/>
                </a:solidFill>
              </a:rPr>
              <a:t>allow for </a:t>
            </a:r>
            <a:r>
              <a:rPr lang="en-US" sz="1600" dirty="0">
                <a:solidFill>
                  <a:srgbClr val="002060"/>
                </a:solidFill>
              </a:rPr>
              <a:t>examination of each error in isolation and can also help in focusing later dynamic testing of </a:t>
            </a:r>
            <a:r>
              <a:rPr lang="en-US" sz="1600" dirty="0" smtClean="0">
                <a:solidFill>
                  <a:srgbClr val="002060"/>
                </a:solidFill>
              </a:rPr>
              <a:t>the software“</a:t>
            </a:r>
          </a:p>
          <a:p>
            <a:endParaRPr lang="en-US" sz="1600" dirty="0">
              <a:solidFill>
                <a:srgbClr val="002060"/>
              </a:solidFill>
            </a:endParaRPr>
          </a:p>
          <a:p>
            <a:r>
              <a:rPr lang="en-US" sz="1600" dirty="0" smtClean="0">
                <a:solidFill>
                  <a:srgbClr val="002060"/>
                </a:solidFill>
              </a:rPr>
              <a:t>“Structural </a:t>
            </a:r>
            <a:r>
              <a:rPr lang="en-US" sz="1600" dirty="0">
                <a:solidFill>
                  <a:srgbClr val="002060"/>
                </a:solidFill>
              </a:rPr>
              <a:t>testing is accomplished primarily with </a:t>
            </a:r>
            <a:r>
              <a:rPr lang="en-US" sz="1600" dirty="0" smtClean="0">
                <a:solidFill>
                  <a:srgbClr val="C00000"/>
                </a:solidFill>
              </a:rPr>
              <a:t>unit</a:t>
            </a:r>
            <a:r>
              <a:rPr lang="en-US" sz="1600" dirty="0" smtClean="0">
                <a:solidFill>
                  <a:srgbClr val="002060"/>
                </a:solidFill>
              </a:rPr>
              <a:t> (</a:t>
            </a:r>
            <a:r>
              <a:rPr lang="en-US" sz="1600" dirty="0" smtClean="0">
                <a:solidFill>
                  <a:srgbClr val="C00000"/>
                </a:solidFill>
              </a:rPr>
              <a:t>module</a:t>
            </a:r>
            <a:r>
              <a:rPr lang="en-US" sz="1600" dirty="0">
                <a:solidFill>
                  <a:srgbClr val="002060"/>
                </a:solidFill>
              </a:rPr>
              <a:t>) level testing, but can be extended to other levels of software testing</a:t>
            </a:r>
            <a:r>
              <a:rPr lang="en-US" sz="1600" dirty="0" smtClean="0">
                <a:solidFill>
                  <a:srgbClr val="002060"/>
                </a:solidFill>
              </a:rPr>
              <a:t>.”</a:t>
            </a:r>
            <a:endParaRPr lang="en-US" sz="1600" dirty="0">
              <a:solidFill>
                <a:srgbClr val="002060"/>
              </a:solidFill>
            </a:endParaRPr>
          </a:p>
          <a:p>
            <a:endParaRPr lang="en-US" sz="1600" dirty="0" smtClean="0">
              <a:solidFill>
                <a:srgbClr val="002060"/>
              </a:solidFill>
            </a:endParaRPr>
          </a:p>
          <a:p>
            <a:endParaRPr lang="en-US" sz="1600" dirty="0">
              <a:solidFill>
                <a:srgbClr val="002060"/>
              </a:solidFill>
            </a:endParaRPr>
          </a:p>
        </p:txBody>
      </p:sp>
      <p:sp>
        <p:nvSpPr>
          <p:cNvPr id="6"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16185813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MISRA standards in FDA projects</a:t>
            </a:r>
            <a:endParaRPr lang="en-GB" dirty="0"/>
          </a:p>
        </p:txBody>
      </p:sp>
      <p:sp>
        <p:nvSpPr>
          <p:cNvPr id="5" name="Content Placeholder 4"/>
          <p:cNvSpPr>
            <a:spLocks noGrp="1"/>
          </p:cNvSpPr>
          <p:nvPr>
            <p:ph idx="1"/>
          </p:nvPr>
        </p:nvSpPr>
        <p:spPr/>
        <p:txBody>
          <a:bodyPr>
            <a:normAutofit fontScale="55000" lnSpcReduction="20000"/>
          </a:bodyPr>
          <a:lstStyle/>
          <a:p>
            <a:r>
              <a:rPr lang="en-GB" dirty="0" smtClean="0">
                <a:solidFill>
                  <a:srgbClr val="FF0000"/>
                </a:solidFill>
              </a:rPr>
              <a:t>Source Code Analysis (SCA) </a:t>
            </a:r>
            <a:r>
              <a:rPr lang="en-GB" dirty="0" smtClean="0">
                <a:solidFill>
                  <a:srgbClr val="002060"/>
                </a:solidFill>
              </a:rPr>
              <a:t>referenced as a technique in FDA Guidelines</a:t>
            </a:r>
            <a:endParaRPr lang="en-GB" dirty="0" smtClean="0">
              <a:solidFill>
                <a:srgbClr val="FF0000"/>
              </a:solidFill>
            </a:endParaRPr>
          </a:p>
          <a:p>
            <a:endParaRPr lang="en-GB" dirty="0" smtClean="0">
              <a:solidFill>
                <a:srgbClr val="002060"/>
              </a:solidFill>
            </a:endParaRPr>
          </a:p>
          <a:p>
            <a:r>
              <a:rPr lang="en-GB" dirty="0" smtClean="0">
                <a:solidFill>
                  <a:srgbClr val="002060"/>
                </a:solidFill>
              </a:rPr>
              <a:t>MISRA is a Coding standard, not functional safety standard</a:t>
            </a:r>
          </a:p>
          <a:p>
            <a:pPr lvl="1"/>
            <a:r>
              <a:rPr lang="en-GB" dirty="0" smtClean="0">
                <a:solidFill>
                  <a:srgbClr val="002060"/>
                </a:solidFill>
              </a:rPr>
              <a:t>MISRA C 2004</a:t>
            </a:r>
          </a:p>
          <a:p>
            <a:pPr lvl="1"/>
            <a:r>
              <a:rPr lang="en-GB" dirty="0" smtClean="0">
                <a:solidFill>
                  <a:srgbClr val="002060"/>
                </a:solidFill>
              </a:rPr>
              <a:t>MISRA C++ 2008</a:t>
            </a:r>
          </a:p>
          <a:p>
            <a:pPr lvl="1"/>
            <a:r>
              <a:rPr lang="en-GB" dirty="0" smtClean="0">
                <a:solidFill>
                  <a:srgbClr val="002060"/>
                </a:solidFill>
              </a:rPr>
              <a:t>MISRA C 3 / 2012</a:t>
            </a:r>
          </a:p>
          <a:p>
            <a:endParaRPr lang="en-GB" dirty="0">
              <a:solidFill>
                <a:srgbClr val="002060"/>
              </a:solidFill>
            </a:endParaRPr>
          </a:p>
          <a:p>
            <a:r>
              <a:rPr lang="en-GB" dirty="0" smtClean="0">
                <a:solidFill>
                  <a:srgbClr val="002060"/>
                </a:solidFill>
              </a:rPr>
              <a:t>Prevalent in the automotive sector but also now being adopted by many medical companies as a standard (including two well known ones in Switzerland…)</a:t>
            </a:r>
          </a:p>
          <a:p>
            <a:endParaRPr lang="en-GB" dirty="0">
              <a:solidFill>
                <a:srgbClr val="002060"/>
              </a:solidFill>
            </a:endParaRPr>
          </a:p>
          <a:p>
            <a:r>
              <a:rPr lang="en-GB" dirty="0" smtClean="0">
                <a:solidFill>
                  <a:srgbClr val="002060"/>
                </a:solidFill>
              </a:rPr>
              <a:t>The MISRA approach is to write safer software from the beginning be using a very restrictive subset of the language</a:t>
            </a:r>
            <a:endParaRPr lang="en-GB" dirty="0">
              <a:solidFill>
                <a:srgbClr val="002060"/>
              </a:solidFill>
            </a:endParaRPr>
          </a:p>
          <a:p>
            <a:pPr lvl="1"/>
            <a:r>
              <a:rPr lang="en-GB" dirty="0" smtClean="0">
                <a:solidFill>
                  <a:srgbClr val="002060"/>
                </a:solidFill>
              </a:rPr>
              <a:t>Example: MISRA C 2004</a:t>
            </a:r>
            <a:r>
              <a:rPr lang="en-GB" dirty="0">
                <a:solidFill>
                  <a:srgbClr val="002060"/>
                </a:solidFill>
              </a:rPr>
              <a:t>: Rule 20.4 (required): Dynamic heap memory allocation shall not be used</a:t>
            </a:r>
            <a:r>
              <a:rPr lang="en-GB" dirty="0" smtClean="0">
                <a:solidFill>
                  <a:srgbClr val="002060"/>
                </a:solidFill>
              </a:rPr>
              <a:t>.</a:t>
            </a:r>
          </a:p>
          <a:p>
            <a:pPr lvl="1"/>
            <a:r>
              <a:rPr lang="en-GB" dirty="0" smtClean="0">
                <a:solidFill>
                  <a:srgbClr val="002060"/>
                </a:solidFill>
              </a:rPr>
              <a:t>C library dynamic memory – surely better the devil you know?</a:t>
            </a:r>
          </a:p>
          <a:p>
            <a:pPr lvl="1"/>
            <a:r>
              <a:rPr lang="en-GB" dirty="0" smtClean="0">
                <a:solidFill>
                  <a:srgbClr val="002060"/>
                </a:solidFill>
              </a:rPr>
              <a:t>What if we can check for correct usage?</a:t>
            </a:r>
          </a:p>
          <a:p>
            <a:endParaRPr lang="en-GB" dirty="0" smtClean="0">
              <a:solidFill>
                <a:srgbClr val="002060"/>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116632"/>
            <a:ext cx="981927"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9326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Static Code Analysis?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10655587"/>
              </p:ext>
            </p:extLst>
          </p:nvPr>
        </p:nvGraphicFramePr>
        <p:xfrm>
          <a:off x="457200" y="928688"/>
          <a:ext cx="8229600" cy="519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2362200" y="5651500"/>
            <a:ext cx="1752600" cy="457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IP Compliance</a:t>
            </a:r>
            <a:endParaRPr lang="en-GB" dirty="0"/>
          </a:p>
        </p:txBody>
      </p:sp>
      <p:sp>
        <p:nvSpPr>
          <p:cNvPr id="6" name="Rounded Rectangle 5"/>
          <p:cNvSpPr/>
          <p:nvPr/>
        </p:nvSpPr>
        <p:spPr>
          <a:xfrm>
            <a:off x="685800" y="4537587"/>
            <a:ext cx="17526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Code Metrics</a:t>
            </a:r>
            <a:endParaRPr lang="en-GB" dirty="0"/>
          </a:p>
        </p:txBody>
      </p:sp>
      <p:sp>
        <p:nvSpPr>
          <p:cNvPr id="7" name="Rounded Rectangle 6"/>
          <p:cNvSpPr/>
          <p:nvPr/>
        </p:nvSpPr>
        <p:spPr>
          <a:xfrm>
            <a:off x="4837471" y="5651500"/>
            <a:ext cx="1752600" cy="457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Architecture</a:t>
            </a:r>
            <a:endParaRPr lang="en-GB" dirty="0"/>
          </a:p>
        </p:txBody>
      </p:sp>
      <p:sp>
        <p:nvSpPr>
          <p:cNvPr id="8" name="Rounded Rectangle 7"/>
          <p:cNvSpPr/>
          <p:nvPr/>
        </p:nvSpPr>
        <p:spPr>
          <a:xfrm>
            <a:off x="6599903" y="4537587"/>
            <a:ext cx="17526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Security Checks</a:t>
            </a:r>
            <a:endParaRPr lang="en-GB" dirty="0"/>
          </a:p>
        </p:txBody>
      </p:sp>
      <p:sp>
        <p:nvSpPr>
          <p:cNvPr id="9" name="Rounded Rectangle 8"/>
          <p:cNvSpPr/>
          <p:nvPr/>
        </p:nvSpPr>
        <p:spPr>
          <a:xfrm>
            <a:off x="304800" y="3038168"/>
            <a:ext cx="17526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Code Standards</a:t>
            </a:r>
            <a:endParaRPr lang="en-GB" dirty="0"/>
          </a:p>
        </p:txBody>
      </p:sp>
      <p:sp>
        <p:nvSpPr>
          <p:cNvPr id="10" name="Rounded Rectangle 9"/>
          <p:cNvSpPr/>
          <p:nvPr/>
        </p:nvSpPr>
        <p:spPr>
          <a:xfrm>
            <a:off x="7086600" y="3038168"/>
            <a:ext cx="17526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Defect Finding</a:t>
            </a:r>
            <a:endParaRPr lang="en-GB" dirty="0"/>
          </a:p>
        </p:txBody>
      </p:sp>
      <p:sp>
        <p:nvSpPr>
          <p:cNvPr id="11" name="Rounded Rectangle 10"/>
          <p:cNvSpPr/>
          <p:nvPr/>
        </p:nvSpPr>
        <p:spPr>
          <a:xfrm>
            <a:off x="498987" y="1447800"/>
            <a:ext cx="17526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Code Format</a:t>
            </a:r>
            <a:endParaRPr lang="en-GB" dirty="0"/>
          </a:p>
        </p:txBody>
      </p:sp>
      <p:sp>
        <p:nvSpPr>
          <p:cNvPr id="12" name="Rounded Rectangle 11"/>
          <p:cNvSpPr/>
          <p:nvPr/>
        </p:nvSpPr>
        <p:spPr>
          <a:xfrm>
            <a:off x="6934200" y="1447800"/>
            <a:ext cx="1752600" cy="457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Refactoring</a:t>
            </a:r>
          </a:p>
        </p:txBody>
      </p:sp>
    </p:spTree>
    <p:extLst>
      <p:ext uri="{BB962C8B-B14F-4D97-AF65-F5344CB8AC3E}">
        <p14:creationId xmlns:p14="http://schemas.microsoft.com/office/powerpoint/2010/main" xmlns="" val="935824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2ccnl.org/wordpress/wp-content/gallery/sheep-white-and-rainbow/sheep.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3888" y="1412776"/>
            <a:ext cx="4747061" cy="367853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dirty="0"/>
              <a:t>At </a:t>
            </a:r>
            <a:r>
              <a:rPr lang="en-GB" dirty="0" smtClean="0"/>
              <a:t>first there was </a:t>
            </a:r>
            <a:r>
              <a:rPr lang="en-GB" dirty="0"/>
              <a:t>Lint…</a:t>
            </a:r>
          </a:p>
        </p:txBody>
      </p:sp>
      <p:sp>
        <p:nvSpPr>
          <p:cNvPr id="4" name="Content Placeholder 3"/>
          <p:cNvSpPr txBox="1">
            <a:spLocks noGrp="1"/>
          </p:cNvSpPr>
          <p:nvPr>
            <p:ph idx="1"/>
          </p:nvPr>
        </p:nvSpPr>
        <p:spPr>
          <a:xfrm>
            <a:off x="179512" y="2132404"/>
            <a:ext cx="2895600" cy="1938992"/>
          </a:xfrm>
          <a:prstGeom prst="rect">
            <a:avLst/>
          </a:prstGeom>
          <a:noFill/>
        </p:spPr>
        <p:txBody>
          <a:bodyPr wrap="square" rtlCol="0">
            <a:spAutoFit/>
          </a:bodyPr>
          <a:lstStyle/>
          <a:p>
            <a:pPr marL="0" indent="0">
              <a:buNone/>
            </a:pPr>
            <a:r>
              <a:rPr lang="en-GB" sz="2400" dirty="0">
                <a:solidFill>
                  <a:srgbClr val="002060"/>
                </a:solidFill>
              </a:rPr>
              <a:t>The term was derived from the name of the undesirable bits of </a:t>
            </a:r>
            <a:r>
              <a:rPr lang="en-GB" sz="2400" dirty="0" smtClean="0">
                <a:solidFill>
                  <a:srgbClr val="002060"/>
                </a:solidFill>
              </a:rPr>
              <a:t>fibre </a:t>
            </a:r>
            <a:r>
              <a:rPr lang="en-GB" sz="2400" dirty="0">
                <a:solidFill>
                  <a:srgbClr val="002060"/>
                </a:solidFill>
              </a:rPr>
              <a:t>and fluff found in sheep's wool.</a:t>
            </a:r>
          </a:p>
        </p:txBody>
      </p:sp>
      <p:sp>
        <p:nvSpPr>
          <p:cNvPr id="3" name="TextBox 2"/>
          <p:cNvSpPr txBox="1"/>
          <p:nvPr/>
        </p:nvSpPr>
        <p:spPr>
          <a:xfrm>
            <a:off x="457200" y="5562600"/>
            <a:ext cx="8186152" cy="1200329"/>
          </a:xfrm>
          <a:prstGeom prst="rect">
            <a:avLst/>
          </a:prstGeom>
          <a:noFill/>
        </p:spPr>
        <p:txBody>
          <a:bodyPr wrap="none" rtlCol="0">
            <a:spAutoFit/>
          </a:bodyPr>
          <a:lstStyle/>
          <a:p>
            <a:r>
              <a:rPr lang="en-GB" sz="2400" i="1" dirty="0">
                <a:solidFill>
                  <a:srgbClr val="002060"/>
                </a:solidFill>
              </a:rPr>
              <a:t>Lint, a C program checker. Stephen C. Johnson, Bell Laboratories</a:t>
            </a:r>
            <a:r>
              <a:rPr lang="en-GB" sz="2400" i="1" dirty="0" smtClean="0">
                <a:solidFill>
                  <a:srgbClr val="002060"/>
                </a:solidFill>
              </a:rPr>
              <a:t>,</a:t>
            </a:r>
          </a:p>
          <a:p>
            <a:r>
              <a:rPr lang="en-GB" sz="2400" i="1" dirty="0" smtClean="0">
                <a:solidFill>
                  <a:srgbClr val="002060"/>
                </a:solidFill>
              </a:rPr>
              <a:t> </a:t>
            </a:r>
            <a:r>
              <a:rPr lang="en-GB" sz="2400" i="1" dirty="0">
                <a:solidFill>
                  <a:srgbClr val="002060"/>
                </a:solidFill>
              </a:rPr>
              <a:t>December 1977.</a:t>
            </a:r>
          </a:p>
          <a:p>
            <a:endParaRPr lang="en-GB" sz="2400" dirty="0">
              <a:solidFill>
                <a:srgbClr val="002060"/>
              </a:solidFill>
            </a:endParaRPr>
          </a:p>
        </p:txBody>
      </p:sp>
    </p:spTree>
    <p:extLst>
      <p:ext uri="{BB962C8B-B14F-4D97-AF65-F5344CB8AC3E}">
        <p14:creationId xmlns:p14="http://schemas.microsoft.com/office/powerpoint/2010/main" xmlns="" val="4092032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ight Arrow 30"/>
          <p:cNvSpPr/>
          <p:nvPr/>
        </p:nvSpPr>
        <p:spPr>
          <a:xfrm>
            <a:off x="1074738" y="1127125"/>
            <a:ext cx="6994525" cy="5197475"/>
          </a:xfrm>
          <a:prstGeom prst="rightArrow">
            <a:avLst/>
          </a:prstGeom>
        </p:spPr>
        <p:style>
          <a:lnRef idx="0">
            <a:schemeClr val="accent4">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24581" name="Title 1"/>
          <p:cNvSpPr>
            <a:spLocks noGrp="1"/>
          </p:cNvSpPr>
          <p:nvPr>
            <p:ph type="title"/>
          </p:nvPr>
        </p:nvSpPr>
        <p:spPr>
          <a:xfrm>
            <a:off x="457200" y="336650"/>
            <a:ext cx="7427168" cy="500062"/>
          </a:xfrm>
        </p:spPr>
        <p:txBody>
          <a:bodyPr>
            <a:normAutofit fontScale="90000"/>
          </a:bodyPr>
          <a:lstStyle/>
          <a:p>
            <a:r>
              <a:rPr lang="en-CA" dirty="0" smtClean="0"/>
              <a:t>Evolution of Source Code Analysis</a:t>
            </a:r>
          </a:p>
        </p:txBody>
      </p:sp>
      <p:sp>
        <p:nvSpPr>
          <p:cNvPr id="11" name="Rounded Rectangle 6"/>
          <p:cNvSpPr/>
          <p:nvPr/>
        </p:nvSpPr>
        <p:spPr>
          <a:xfrm>
            <a:off x="3438525" y="2490788"/>
            <a:ext cx="2266950" cy="187642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p>
            <a:pPr algn="ctr" defTabSz="1244600">
              <a:lnSpc>
                <a:spcPct val="90000"/>
              </a:lnSpc>
              <a:spcAft>
                <a:spcPct val="35000"/>
              </a:spcAft>
              <a:defRPr/>
            </a:pPr>
            <a:endParaRPr lang="en-CA" sz="2800" b="1">
              <a:solidFill>
                <a:srgbClr val="FFFFFF"/>
              </a:solidFill>
              <a:ea typeface="ヒラギノ角ゴ Pro W3" charset="-128"/>
            </a:endParaRPr>
          </a:p>
        </p:txBody>
      </p:sp>
      <p:grpSp>
        <p:nvGrpSpPr>
          <p:cNvPr id="5" name="Group 4"/>
          <p:cNvGrpSpPr/>
          <p:nvPr/>
        </p:nvGrpSpPr>
        <p:grpSpPr>
          <a:xfrm>
            <a:off x="6218238" y="2660650"/>
            <a:ext cx="2468562" cy="2139950"/>
            <a:chOff x="6218238" y="2362200"/>
            <a:chExt cx="2468562" cy="2139950"/>
          </a:xfrm>
        </p:grpSpPr>
        <p:sp>
          <p:nvSpPr>
            <p:cNvPr id="17" name="Rounded Rectangle 16"/>
            <p:cNvSpPr/>
            <p:nvPr/>
          </p:nvSpPr>
          <p:spPr>
            <a:xfrm>
              <a:off x="6218238" y="2362200"/>
              <a:ext cx="2468562" cy="2079625"/>
            </a:xfrm>
            <a:prstGeom prst="roundRect">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9" name="Rounded Rectangle 8"/>
            <p:cNvSpPr/>
            <p:nvPr/>
          </p:nvSpPr>
          <p:spPr>
            <a:xfrm>
              <a:off x="6218238" y="2422525"/>
              <a:ext cx="2468562" cy="207962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en-CA" sz="2800" b="1" dirty="0" smtClean="0"/>
                <a:t>Partial &amp; incremental whole program analysis       ‘on-the-fly’</a:t>
              </a:r>
            </a:p>
          </p:txBody>
        </p:sp>
      </p:grpSp>
      <p:grpSp>
        <p:nvGrpSpPr>
          <p:cNvPr id="4" name="Group 3"/>
          <p:cNvGrpSpPr/>
          <p:nvPr/>
        </p:nvGrpSpPr>
        <p:grpSpPr>
          <a:xfrm>
            <a:off x="3322637" y="2635250"/>
            <a:ext cx="2468563" cy="2089150"/>
            <a:chOff x="3322637" y="2362200"/>
            <a:chExt cx="2468563" cy="2089150"/>
          </a:xfrm>
        </p:grpSpPr>
        <p:sp>
          <p:nvSpPr>
            <p:cNvPr id="16" name="Rounded Rectangle 15"/>
            <p:cNvSpPr/>
            <p:nvPr/>
          </p:nvSpPr>
          <p:spPr>
            <a:xfrm>
              <a:off x="3322637" y="2362200"/>
              <a:ext cx="2468563" cy="2079625"/>
            </a:xfrm>
            <a:prstGeom prst="roundRect">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5" name="Rounded Rectangle 4"/>
            <p:cNvSpPr/>
            <p:nvPr/>
          </p:nvSpPr>
          <p:spPr>
            <a:xfrm>
              <a:off x="3322637" y="2422525"/>
              <a:ext cx="2417763" cy="202882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en-CA" sz="2800" b="1" dirty="0" smtClean="0"/>
                <a:t>Whole </a:t>
              </a:r>
              <a:r>
                <a:rPr lang="en-CA" sz="2800" b="1" dirty="0"/>
                <a:t>program </a:t>
              </a:r>
              <a:r>
                <a:rPr lang="en-CA" sz="2800" b="1" dirty="0" smtClean="0"/>
                <a:t>inter-procedural control/data-flow analysis</a:t>
              </a:r>
              <a:endParaRPr lang="en-CA" sz="2800" b="1" dirty="0"/>
            </a:p>
          </p:txBody>
        </p:sp>
      </p:grpSp>
      <p:sp>
        <p:nvSpPr>
          <p:cNvPr id="32" name="Freeform 31"/>
          <p:cNvSpPr/>
          <p:nvPr/>
        </p:nvSpPr>
        <p:spPr>
          <a:xfrm>
            <a:off x="457200" y="2651125"/>
            <a:ext cx="2468563" cy="2079625"/>
          </a:xfrm>
          <a:custGeom>
            <a:avLst/>
            <a:gdLst>
              <a:gd name="connsiteX0" fmla="*/ 0 w 2468880"/>
              <a:gd name="connsiteY0" fmla="*/ 346505 h 2078990"/>
              <a:gd name="connsiteX1" fmla="*/ 101489 w 2468880"/>
              <a:gd name="connsiteY1" fmla="*/ 101489 h 2078990"/>
              <a:gd name="connsiteX2" fmla="*/ 346505 w 2468880"/>
              <a:gd name="connsiteY2" fmla="*/ 0 h 2078990"/>
              <a:gd name="connsiteX3" fmla="*/ 2122375 w 2468880"/>
              <a:gd name="connsiteY3" fmla="*/ 0 h 2078990"/>
              <a:gd name="connsiteX4" fmla="*/ 2367391 w 2468880"/>
              <a:gd name="connsiteY4" fmla="*/ 101489 h 2078990"/>
              <a:gd name="connsiteX5" fmla="*/ 2468880 w 2468880"/>
              <a:gd name="connsiteY5" fmla="*/ 346505 h 2078990"/>
              <a:gd name="connsiteX6" fmla="*/ 2468880 w 2468880"/>
              <a:gd name="connsiteY6" fmla="*/ 1732485 h 2078990"/>
              <a:gd name="connsiteX7" fmla="*/ 2367391 w 2468880"/>
              <a:gd name="connsiteY7" fmla="*/ 1977501 h 2078990"/>
              <a:gd name="connsiteX8" fmla="*/ 2122375 w 2468880"/>
              <a:gd name="connsiteY8" fmla="*/ 2078990 h 2078990"/>
              <a:gd name="connsiteX9" fmla="*/ 346505 w 2468880"/>
              <a:gd name="connsiteY9" fmla="*/ 2078990 h 2078990"/>
              <a:gd name="connsiteX10" fmla="*/ 101489 w 2468880"/>
              <a:gd name="connsiteY10" fmla="*/ 1977501 h 2078990"/>
              <a:gd name="connsiteX11" fmla="*/ 0 w 2468880"/>
              <a:gd name="connsiteY11" fmla="*/ 1732485 h 2078990"/>
              <a:gd name="connsiteX12" fmla="*/ 0 w 2468880"/>
              <a:gd name="connsiteY12" fmla="*/ 346505 h 207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8880" h="2078990">
                <a:moveTo>
                  <a:pt x="0" y="346505"/>
                </a:moveTo>
                <a:cubicBezTo>
                  <a:pt x="0" y="254606"/>
                  <a:pt x="36507" y="166471"/>
                  <a:pt x="101489" y="101489"/>
                </a:cubicBezTo>
                <a:cubicBezTo>
                  <a:pt x="166471" y="36507"/>
                  <a:pt x="254606" y="0"/>
                  <a:pt x="346505" y="0"/>
                </a:cubicBezTo>
                <a:lnTo>
                  <a:pt x="2122375" y="0"/>
                </a:lnTo>
                <a:cubicBezTo>
                  <a:pt x="2214274" y="0"/>
                  <a:pt x="2302409" y="36507"/>
                  <a:pt x="2367391" y="101489"/>
                </a:cubicBezTo>
                <a:cubicBezTo>
                  <a:pt x="2432373" y="166471"/>
                  <a:pt x="2468880" y="254606"/>
                  <a:pt x="2468880" y="346505"/>
                </a:cubicBezTo>
                <a:lnTo>
                  <a:pt x="2468880" y="1732485"/>
                </a:lnTo>
                <a:cubicBezTo>
                  <a:pt x="2468880" y="1824384"/>
                  <a:pt x="2432373" y="1912519"/>
                  <a:pt x="2367391" y="1977501"/>
                </a:cubicBezTo>
                <a:cubicBezTo>
                  <a:pt x="2302409" y="2042483"/>
                  <a:pt x="2214274" y="2078990"/>
                  <a:pt x="2122375" y="2078990"/>
                </a:cubicBezTo>
                <a:lnTo>
                  <a:pt x="346505" y="2078990"/>
                </a:lnTo>
                <a:cubicBezTo>
                  <a:pt x="254606" y="2078990"/>
                  <a:pt x="166471" y="2042483"/>
                  <a:pt x="101489" y="1977501"/>
                </a:cubicBezTo>
                <a:cubicBezTo>
                  <a:pt x="36507" y="1912519"/>
                  <a:pt x="0" y="1824384"/>
                  <a:pt x="0" y="1732485"/>
                </a:cubicBezTo>
                <a:lnTo>
                  <a:pt x="0" y="346505"/>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08168" tIns="208168" rIns="208168" bIns="208168" spcCol="1270" anchor="ctr"/>
          <a:lstStyle/>
          <a:p>
            <a:pPr algn="ctr" defTabSz="1244600">
              <a:lnSpc>
                <a:spcPct val="90000"/>
              </a:lnSpc>
              <a:spcAft>
                <a:spcPct val="35000"/>
              </a:spcAft>
              <a:defRPr/>
            </a:pPr>
            <a:r>
              <a:rPr lang="en-CA" sz="2800" b="1" dirty="0" smtClean="0"/>
              <a:t>Basic </a:t>
            </a:r>
            <a:r>
              <a:rPr lang="en-CA" sz="2800" b="1" dirty="0"/>
              <a:t>checking </a:t>
            </a:r>
            <a:r>
              <a:rPr lang="en-CA" sz="2800" b="1" dirty="0" smtClean="0"/>
              <a:t>for suspicious &amp; non-portable </a:t>
            </a:r>
            <a:r>
              <a:rPr lang="en-CA" sz="2800" b="1" dirty="0"/>
              <a:t>constructs </a:t>
            </a:r>
          </a:p>
        </p:txBody>
      </p:sp>
      <p:sp>
        <p:nvSpPr>
          <p:cNvPr id="3" name="Rounded Rectangle 2"/>
          <p:cNvSpPr/>
          <p:nvPr/>
        </p:nvSpPr>
        <p:spPr>
          <a:xfrm>
            <a:off x="457201" y="1376516"/>
            <a:ext cx="2468562" cy="609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dirty="0" smtClean="0"/>
              <a:t>1970s</a:t>
            </a:r>
            <a:endParaRPr lang="en-GB" sz="2800" dirty="0"/>
          </a:p>
        </p:txBody>
      </p:sp>
      <p:sp>
        <p:nvSpPr>
          <p:cNvPr id="14" name="Rounded Rectangle 13"/>
          <p:cNvSpPr/>
          <p:nvPr/>
        </p:nvSpPr>
        <p:spPr>
          <a:xfrm>
            <a:off x="3322636" y="1376516"/>
            <a:ext cx="2468563" cy="609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dirty="0" smtClean="0"/>
              <a:t>2000s</a:t>
            </a:r>
            <a:endParaRPr lang="en-GB" sz="2800" dirty="0"/>
          </a:p>
        </p:txBody>
      </p:sp>
      <p:sp>
        <p:nvSpPr>
          <p:cNvPr id="18" name="Rounded Rectangle 17"/>
          <p:cNvSpPr/>
          <p:nvPr/>
        </p:nvSpPr>
        <p:spPr>
          <a:xfrm>
            <a:off x="6218238" y="1376516"/>
            <a:ext cx="2468563" cy="609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dirty="0" smtClean="0"/>
              <a:t>Today</a:t>
            </a:r>
            <a:endParaRPr lang="en-GB" sz="2800" dirty="0"/>
          </a:p>
        </p:txBody>
      </p:sp>
    </p:spTree>
    <p:extLst>
      <p:ext uri="{BB962C8B-B14F-4D97-AF65-F5344CB8AC3E}">
        <p14:creationId xmlns:p14="http://schemas.microsoft.com/office/powerpoint/2010/main" xmlns="" val="4248122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14313"/>
            <a:ext cx="6186488" cy="500062"/>
          </a:xfrm>
        </p:spPr>
        <p:txBody>
          <a:bodyPr>
            <a:normAutofit/>
          </a:bodyPr>
          <a:lstStyle/>
          <a:p>
            <a:r>
              <a:rPr lang="en-CA" sz="2400" dirty="0" smtClean="0"/>
              <a:t>SCA Evolution: Structural code analysis</a:t>
            </a:r>
          </a:p>
        </p:txBody>
      </p:sp>
      <p:sp>
        <p:nvSpPr>
          <p:cNvPr id="25603" name="Content Placeholder 2"/>
          <p:cNvSpPr>
            <a:spLocks noGrp="1"/>
          </p:cNvSpPr>
          <p:nvPr>
            <p:ph idx="1"/>
          </p:nvPr>
        </p:nvSpPr>
        <p:spPr>
          <a:xfrm>
            <a:off x="457199" y="1327869"/>
            <a:ext cx="8310563" cy="5197475"/>
          </a:xfrm>
        </p:spPr>
        <p:txBody>
          <a:bodyPr>
            <a:normAutofit fontScale="77500" lnSpcReduction="20000"/>
          </a:bodyPr>
          <a:lstStyle/>
          <a:p>
            <a:r>
              <a:rPr lang="en-CA" dirty="0" smtClean="0">
                <a:solidFill>
                  <a:srgbClr val="002060"/>
                </a:solidFill>
              </a:rPr>
              <a:t>At first there was Lint…</a:t>
            </a:r>
          </a:p>
          <a:p>
            <a:pPr lvl="1"/>
            <a:r>
              <a:rPr lang="en-CA" dirty="0" smtClean="0">
                <a:solidFill>
                  <a:srgbClr val="002060"/>
                </a:solidFill>
              </a:rPr>
              <a:t>And then a few others</a:t>
            </a:r>
          </a:p>
          <a:p>
            <a:endParaRPr lang="en-CA" dirty="0" smtClean="0">
              <a:solidFill>
                <a:srgbClr val="002060"/>
              </a:solidFill>
            </a:endParaRPr>
          </a:p>
          <a:p>
            <a:r>
              <a:rPr lang="en-CA" dirty="0" smtClean="0">
                <a:solidFill>
                  <a:srgbClr val="002060"/>
                </a:solidFill>
              </a:rPr>
              <a:t>What were they doing?</a:t>
            </a:r>
          </a:p>
          <a:p>
            <a:pPr lvl="1"/>
            <a:r>
              <a:rPr lang="en-GB" dirty="0">
                <a:solidFill>
                  <a:srgbClr val="002060"/>
                </a:solidFill>
              </a:rPr>
              <a:t>Analysis of the compiler Abstract Syntax Tree (AST)</a:t>
            </a:r>
          </a:p>
          <a:p>
            <a:pPr lvl="1"/>
            <a:r>
              <a:rPr lang="en-CA" dirty="0" smtClean="0">
                <a:solidFill>
                  <a:srgbClr val="002060"/>
                </a:solidFill>
              </a:rPr>
              <a:t>On a translation-unit basis</a:t>
            </a:r>
          </a:p>
          <a:p>
            <a:pPr lvl="1"/>
            <a:r>
              <a:rPr lang="en-CA" dirty="0" smtClean="0">
                <a:solidFill>
                  <a:srgbClr val="002060"/>
                </a:solidFill>
              </a:rPr>
              <a:t>Looking for “</a:t>
            </a:r>
            <a:r>
              <a:rPr lang="en-GB" dirty="0" smtClean="0">
                <a:solidFill>
                  <a:srgbClr val="002060"/>
                </a:solidFill>
              </a:rPr>
              <a:t>suspicious </a:t>
            </a:r>
            <a:r>
              <a:rPr lang="en-GB" dirty="0">
                <a:solidFill>
                  <a:srgbClr val="002060"/>
                </a:solidFill>
              </a:rPr>
              <a:t>and non-portable </a:t>
            </a:r>
            <a:r>
              <a:rPr lang="en-GB" dirty="0" smtClean="0">
                <a:solidFill>
                  <a:srgbClr val="002060"/>
                </a:solidFill>
              </a:rPr>
              <a:t>constructs” </a:t>
            </a:r>
            <a:r>
              <a:rPr lang="en-GB" dirty="0">
                <a:solidFill>
                  <a:srgbClr val="002060"/>
                </a:solidFill>
              </a:rPr>
              <a:t>(likely </a:t>
            </a:r>
            <a:r>
              <a:rPr lang="en-GB" dirty="0" smtClean="0">
                <a:solidFill>
                  <a:srgbClr val="002060"/>
                </a:solidFill>
              </a:rPr>
              <a:t>to be bugs)</a:t>
            </a:r>
          </a:p>
          <a:p>
            <a:pPr lvl="1"/>
            <a:endParaRPr lang="en-CA" dirty="0" smtClean="0">
              <a:solidFill>
                <a:srgbClr val="002060"/>
              </a:solidFill>
            </a:endParaRPr>
          </a:p>
          <a:p>
            <a:r>
              <a:rPr lang="en-CA" dirty="0" smtClean="0">
                <a:solidFill>
                  <a:srgbClr val="002060"/>
                </a:solidFill>
              </a:rPr>
              <a:t>Intended as a developer’s tool</a:t>
            </a:r>
          </a:p>
          <a:p>
            <a:pPr lvl="1"/>
            <a:r>
              <a:rPr lang="en-CA" dirty="0" smtClean="0">
                <a:solidFill>
                  <a:srgbClr val="002060"/>
                </a:solidFill>
              </a:rPr>
              <a:t>Intended to “just give better compiler errors to the developer”</a:t>
            </a:r>
          </a:p>
          <a:p>
            <a:pPr lvl="1"/>
            <a:r>
              <a:rPr lang="en-CA" dirty="0" smtClean="0">
                <a:solidFill>
                  <a:srgbClr val="002060"/>
                </a:solidFill>
              </a:rPr>
              <a:t>Quick</a:t>
            </a:r>
          </a:p>
          <a:p>
            <a:pPr lvl="1"/>
            <a:r>
              <a:rPr lang="en-CA" dirty="0" smtClean="0">
                <a:solidFill>
                  <a:srgbClr val="002060"/>
                </a:solidFill>
              </a:rPr>
              <a:t>Easy</a:t>
            </a:r>
          </a:p>
          <a:p>
            <a:pPr lvl="1"/>
            <a:r>
              <a:rPr lang="en-CA" dirty="0" smtClean="0">
                <a:solidFill>
                  <a:srgbClr val="002060"/>
                </a:solidFill>
              </a:rPr>
              <a:t>Noisy</a:t>
            </a:r>
          </a:p>
        </p:txBody>
      </p:sp>
      <p:grpSp>
        <p:nvGrpSpPr>
          <p:cNvPr id="25604" name="Group 4"/>
          <p:cNvGrpSpPr>
            <a:grpSpLocks/>
          </p:cNvGrpSpPr>
          <p:nvPr/>
        </p:nvGrpSpPr>
        <p:grpSpPr bwMode="auto">
          <a:xfrm>
            <a:off x="6219825" y="152400"/>
            <a:ext cx="2695575" cy="1608138"/>
            <a:chOff x="6219825" y="152400"/>
            <a:chExt cx="2695575" cy="1608138"/>
          </a:xfrm>
        </p:grpSpPr>
        <p:sp>
          <p:nvSpPr>
            <p:cNvPr id="19" name="Right Arrow 18"/>
            <p:cNvSpPr/>
            <p:nvPr/>
          </p:nvSpPr>
          <p:spPr bwMode="auto">
            <a:xfrm>
              <a:off x="6489700" y="152400"/>
              <a:ext cx="2278063" cy="1608138"/>
            </a:xfrm>
            <a:prstGeom prst="rightArrow">
              <a:avLst/>
            </a:prstGeom>
          </p:spPr>
          <p:style>
            <a:lnRef idx="0">
              <a:schemeClr val="accent4">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grpSp>
          <p:nvGrpSpPr>
            <p:cNvPr id="25606" name="Group 2"/>
            <p:cNvGrpSpPr>
              <a:grpSpLocks/>
            </p:cNvGrpSpPr>
            <p:nvPr/>
          </p:nvGrpSpPr>
          <p:grpSpPr bwMode="auto">
            <a:xfrm>
              <a:off x="7138988" y="620713"/>
              <a:ext cx="838200" cy="609600"/>
              <a:chOff x="7138988" y="620713"/>
              <a:chExt cx="838200" cy="609600"/>
            </a:xfrm>
          </p:grpSpPr>
          <p:sp>
            <p:nvSpPr>
              <p:cNvPr id="21" name="Rounded Rectangle 20"/>
              <p:cNvSpPr/>
              <p:nvPr/>
            </p:nvSpPr>
            <p:spPr bwMode="auto">
              <a:xfrm>
                <a:off x="7162800" y="620713"/>
                <a:ext cx="762000" cy="609600"/>
              </a:xfrm>
              <a:prstGeom prst="roundRect">
                <a:avLst/>
              </a:prstGeom>
              <a:solidFill>
                <a:srgbClr val="92D05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3" name="TextBox 22"/>
              <p:cNvSpPr txBox="1"/>
              <p:nvPr/>
            </p:nvSpPr>
            <p:spPr bwMode="auto">
              <a:xfrm>
                <a:off x="7138988" y="642938"/>
                <a:ext cx="838200" cy="549381"/>
              </a:xfrm>
              <a:prstGeom prst="rect">
                <a:avLst/>
              </a:prstGeom>
              <a:noFill/>
            </p:spPr>
            <p:txBody>
              <a:bodyPr>
                <a:spAutoFit/>
              </a:bodyPr>
              <a:lstStyle/>
              <a:p>
                <a:pPr algn="ctr" defTabSz="1244600">
                  <a:lnSpc>
                    <a:spcPct val="90000"/>
                  </a:lnSpc>
                  <a:spcAft>
                    <a:spcPct val="35000"/>
                  </a:spcAft>
                  <a:defRPr/>
                </a:pPr>
                <a:r>
                  <a:rPr lang="en-CA" sz="1100" b="1" dirty="0" smtClean="0">
                    <a:solidFill>
                      <a:schemeClr val="lt1"/>
                    </a:solidFill>
                  </a:rPr>
                  <a:t>Whole program analysis</a:t>
                </a:r>
                <a:endParaRPr lang="en-CA" sz="1100" b="1" dirty="0">
                  <a:solidFill>
                    <a:schemeClr val="lt1"/>
                  </a:solidFill>
                  <a:latin typeface="+mn-lt"/>
                  <a:ea typeface="+mn-ea"/>
                </a:endParaRPr>
              </a:p>
            </p:txBody>
          </p:sp>
        </p:grpSp>
        <p:grpSp>
          <p:nvGrpSpPr>
            <p:cNvPr id="25607" name="Group 3"/>
            <p:cNvGrpSpPr>
              <a:grpSpLocks/>
            </p:cNvGrpSpPr>
            <p:nvPr/>
          </p:nvGrpSpPr>
          <p:grpSpPr bwMode="auto">
            <a:xfrm>
              <a:off x="6219825" y="633413"/>
              <a:ext cx="838200" cy="609600"/>
              <a:chOff x="6219825" y="633413"/>
              <a:chExt cx="838200" cy="609600"/>
            </a:xfrm>
          </p:grpSpPr>
          <p:sp>
            <p:nvSpPr>
              <p:cNvPr id="20" name="Rounded Rectangle 19"/>
              <p:cNvSpPr/>
              <p:nvPr/>
            </p:nvSpPr>
            <p:spPr bwMode="auto">
              <a:xfrm>
                <a:off x="6261100" y="633413"/>
                <a:ext cx="762000" cy="609600"/>
              </a:xfrm>
              <a:prstGeom prst="roundRect">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4" name="TextBox 23"/>
              <p:cNvSpPr txBox="1"/>
              <p:nvPr/>
            </p:nvSpPr>
            <p:spPr bwMode="auto">
              <a:xfrm>
                <a:off x="6219825" y="661988"/>
                <a:ext cx="838200" cy="549275"/>
              </a:xfrm>
              <a:prstGeom prst="rect">
                <a:avLst/>
              </a:prstGeom>
              <a:noFill/>
            </p:spPr>
            <p:txBody>
              <a:bodyPr>
                <a:spAutoFit/>
              </a:bodyPr>
              <a:lstStyle/>
              <a:p>
                <a:pPr algn="ctr" defTabSz="1244600">
                  <a:lnSpc>
                    <a:spcPct val="90000"/>
                  </a:lnSpc>
                  <a:spcAft>
                    <a:spcPct val="35000"/>
                  </a:spcAft>
                  <a:defRPr/>
                </a:pPr>
                <a:r>
                  <a:rPr lang="en-CA" sz="1100" b="1" dirty="0">
                    <a:solidFill>
                      <a:schemeClr val="lt1"/>
                    </a:solidFill>
                    <a:latin typeface="+mn-lt"/>
                    <a:ea typeface="+mn-ea"/>
                  </a:rPr>
                  <a:t>Structural code analysis</a:t>
                </a:r>
              </a:p>
            </p:txBody>
          </p:sp>
        </p:grpSp>
        <p:grpSp>
          <p:nvGrpSpPr>
            <p:cNvPr id="25608" name="Group 1"/>
            <p:cNvGrpSpPr>
              <a:grpSpLocks/>
            </p:cNvGrpSpPr>
            <p:nvPr/>
          </p:nvGrpSpPr>
          <p:grpSpPr bwMode="auto">
            <a:xfrm>
              <a:off x="8001000" y="620713"/>
              <a:ext cx="914400" cy="609600"/>
              <a:chOff x="8001000" y="620713"/>
              <a:chExt cx="914400" cy="609600"/>
            </a:xfrm>
          </p:grpSpPr>
          <p:sp>
            <p:nvSpPr>
              <p:cNvPr id="22" name="Rounded Rectangle 21"/>
              <p:cNvSpPr/>
              <p:nvPr/>
            </p:nvSpPr>
            <p:spPr bwMode="auto">
              <a:xfrm>
                <a:off x="8066088" y="620713"/>
                <a:ext cx="762000" cy="609600"/>
              </a:xfrm>
              <a:prstGeom prst="roundRect">
                <a:avLst/>
              </a:prstGeom>
              <a:solidFill>
                <a:srgbClr val="92D05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5" name="TextBox 24"/>
              <p:cNvSpPr txBox="1"/>
              <p:nvPr/>
            </p:nvSpPr>
            <p:spPr bwMode="auto">
              <a:xfrm>
                <a:off x="8001000" y="669925"/>
                <a:ext cx="914400" cy="549381"/>
              </a:xfrm>
              <a:prstGeom prst="rect">
                <a:avLst/>
              </a:prstGeom>
              <a:noFill/>
            </p:spPr>
            <p:txBody>
              <a:bodyPr>
                <a:spAutoFit/>
              </a:bodyPr>
              <a:lstStyle/>
              <a:p>
                <a:pPr algn="ctr" defTabSz="1244600">
                  <a:lnSpc>
                    <a:spcPct val="90000"/>
                  </a:lnSpc>
                  <a:spcAft>
                    <a:spcPct val="35000"/>
                  </a:spcAft>
                  <a:defRPr/>
                </a:pPr>
                <a:r>
                  <a:rPr lang="en-CA" sz="1100" b="1" dirty="0" smtClean="0">
                    <a:solidFill>
                      <a:schemeClr val="lt1"/>
                    </a:solidFill>
                    <a:latin typeface="+mn-lt"/>
                    <a:ea typeface="+mn-ea"/>
                  </a:rPr>
                  <a:t>Smart       on-the-fly analysis</a:t>
                </a:r>
                <a:endParaRPr lang="en-CA" sz="1100" b="1" dirty="0">
                  <a:solidFill>
                    <a:schemeClr val="lt1"/>
                  </a:solidFill>
                  <a:latin typeface="+mn-lt"/>
                  <a:ea typeface="+mn-ea"/>
                </a:endParaRPr>
              </a:p>
            </p:txBody>
          </p:sp>
        </p:grpSp>
      </p:grpSp>
    </p:spTree>
    <p:extLst>
      <p:ext uri="{BB962C8B-B14F-4D97-AF65-F5344CB8AC3E}">
        <p14:creationId xmlns:p14="http://schemas.microsoft.com/office/powerpoint/2010/main" xmlns="" val="133613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Structural defects</a:t>
            </a:r>
            <a:endParaRPr lang="en-GB" dirty="0"/>
          </a:p>
        </p:txBody>
      </p:sp>
      <p:sp>
        <p:nvSpPr>
          <p:cNvPr id="6" name="Content Placeholder 5"/>
          <p:cNvSpPr>
            <a:spLocks noGrp="1"/>
          </p:cNvSpPr>
          <p:nvPr>
            <p:ph idx="1"/>
          </p:nvPr>
        </p:nvSpPr>
        <p:spPr>
          <a:xfrm>
            <a:off x="467544" y="1268760"/>
            <a:ext cx="4724400" cy="5197493"/>
          </a:xfrm>
        </p:spPr>
        <p:txBody>
          <a:bodyPr>
            <a:normAutofit/>
          </a:bodyPr>
          <a:lstStyle/>
          <a:p>
            <a:r>
              <a:rPr lang="en-CA" sz="2400" dirty="0" smtClean="0">
                <a:solidFill>
                  <a:srgbClr val="002060"/>
                </a:solidFill>
              </a:rPr>
              <a:t>Simple coding mistakes…</a:t>
            </a:r>
            <a:endParaRPr lang="en-GB" sz="2400" dirty="0" smtClean="0">
              <a:solidFill>
                <a:srgbClr val="002060"/>
              </a:solidFill>
            </a:endParaRPr>
          </a:p>
          <a:p>
            <a:r>
              <a:rPr lang="en-GB" sz="2400" dirty="0" smtClean="0">
                <a:solidFill>
                  <a:srgbClr val="002060"/>
                </a:solidFill>
              </a:rPr>
              <a:t>Think:</a:t>
            </a:r>
          </a:p>
          <a:p>
            <a:pPr lvl="1"/>
            <a:r>
              <a:rPr lang="en-GB" sz="2400" dirty="0">
                <a:solidFill>
                  <a:srgbClr val="002060"/>
                </a:solidFill>
              </a:rPr>
              <a:t>A</a:t>
            </a:r>
            <a:r>
              <a:rPr lang="en-GB" sz="2400" dirty="0" smtClean="0">
                <a:solidFill>
                  <a:srgbClr val="002060"/>
                </a:solidFill>
              </a:rPr>
              <a:t>ssignments in conditions</a:t>
            </a:r>
          </a:p>
          <a:p>
            <a:pPr lvl="1"/>
            <a:r>
              <a:rPr lang="en-GB" sz="2400" dirty="0" smtClean="0">
                <a:solidFill>
                  <a:srgbClr val="002060"/>
                </a:solidFill>
              </a:rPr>
              <a:t>Suspicious semi-colons</a:t>
            </a:r>
          </a:p>
          <a:p>
            <a:pPr lvl="1"/>
            <a:r>
              <a:rPr lang="en-GB" sz="2400" dirty="0" smtClean="0">
                <a:solidFill>
                  <a:srgbClr val="002060"/>
                </a:solidFill>
              </a:rPr>
              <a:t>Variables uninitialized on declaration</a:t>
            </a:r>
          </a:p>
          <a:p>
            <a:r>
              <a:rPr lang="en-GB" sz="2400" dirty="0" smtClean="0">
                <a:solidFill>
                  <a:srgbClr val="002060"/>
                </a:solidFill>
              </a:rPr>
              <a:t>Would probably be picked up with </a:t>
            </a:r>
            <a:r>
              <a:rPr lang="en-GB" sz="2400" dirty="0" smtClean="0">
                <a:solidFill>
                  <a:srgbClr val="FF0000"/>
                </a:solidFill>
              </a:rPr>
              <a:t>code reviews </a:t>
            </a:r>
            <a:r>
              <a:rPr lang="en-GB" sz="2400" dirty="0" smtClean="0">
                <a:solidFill>
                  <a:srgbClr val="002060"/>
                </a:solidFill>
              </a:rPr>
              <a:t>but quicker and more certain with a static code analysis platform</a:t>
            </a: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5038101" y="1484784"/>
            <a:ext cx="3385607" cy="4629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xmlns="" val="2063929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t>Inter-procedural control/data-flow defects</a:t>
            </a:r>
          </a:p>
        </p:txBody>
      </p:sp>
      <p:sp>
        <p:nvSpPr>
          <p:cNvPr id="3" name="Content Placeholder 2"/>
          <p:cNvSpPr>
            <a:spLocks noGrp="1"/>
          </p:cNvSpPr>
          <p:nvPr>
            <p:ph idx="1"/>
          </p:nvPr>
        </p:nvSpPr>
        <p:spPr/>
        <p:txBody>
          <a:bodyPr>
            <a:normAutofit fontScale="77500" lnSpcReduction="20000"/>
          </a:bodyPr>
          <a:lstStyle/>
          <a:p>
            <a:r>
              <a:rPr lang="en-CA" dirty="0" smtClean="0">
                <a:solidFill>
                  <a:srgbClr val="002060"/>
                </a:solidFill>
              </a:rPr>
              <a:t>Often not local to one particular module</a:t>
            </a:r>
          </a:p>
          <a:p>
            <a:endParaRPr lang="en-US" sz="1200" dirty="0" smtClean="0">
              <a:solidFill>
                <a:srgbClr val="002060"/>
              </a:solidFill>
            </a:endParaRPr>
          </a:p>
          <a:p>
            <a:r>
              <a:rPr lang="en-US" dirty="0" smtClean="0">
                <a:solidFill>
                  <a:srgbClr val="002060"/>
                </a:solidFill>
              </a:rPr>
              <a:t>Not easy to spot with the human eye</a:t>
            </a:r>
          </a:p>
          <a:p>
            <a:pPr lvl="1"/>
            <a:r>
              <a:rPr lang="en-US" dirty="0" smtClean="0">
                <a:solidFill>
                  <a:srgbClr val="002060"/>
                </a:solidFill>
              </a:rPr>
              <a:t>Not general found by code review</a:t>
            </a:r>
          </a:p>
          <a:p>
            <a:pPr lvl="1"/>
            <a:r>
              <a:rPr lang="en-US" dirty="0" smtClean="0">
                <a:solidFill>
                  <a:srgbClr val="002060"/>
                </a:solidFill>
              </a:rPr>
              <a:t>Traditionally found with dynamic testing</a:t>
            </a:r>
          </a:p>
          <a:p>
            <a:endParaRPr lang="en-US" sz="1200" dirty="0" smtClean="0">
              <a:solidFill>
                <a:srgbClr val="002060"/>
              </a:solidFill>
            </a:endParaRPr>
          </a:p>
          <a:p>
            <a:r>
              <a:rPr lang="en-US" dirty="0" smtClean="0">
                <a:solidFill>
                  <a:srgbClr val="002060"/>
                </a:solidFill>
              </a:rPr>
              <a:t>Real bugs, not just typing errors</a:t>
            </a:r>
          </a:p>
          <a:p>
            <a:pPr lvl="1"/>
            <a:r>
              <a:rPr lang="en-US" dirty="0" smtClean="0">
                <a:solidFill>
                  <a:srgbClr val="002060"/>
                </a:solidFill>
              </a:rPr>
              <a:t>Buffer </a:t>
            </a:r>
            <a:r>
              <a:rPr lang="en-US" dirty="0">
                <a:solidFill>
                  <a:srgbClr val="002060"/>
                </a:solidFill>
              </a:rPr>
              <a:t>overflows (code injection)</a:t>
            </a:r>
          </a:p>
          <a:p>
            <a:pPr lvl="1"/>
            <a:r>
              <a:rPr lang="en-US" dirty="0">
                <a:solidFill>
                  <a:srgbClr val="002060"/>
                </a:solidFill>
              </a:rPr>
              <a:t>Memory leaks, integer taint (</a:t>
            </a:r>
            <a:r>
              <a:rPr lang="en-US" dirty="0" err="1">
                <a:solidFill>
                  <a:srgbClr val="002060"/>
                </a:solidFill>
              </a:rPr>
              <a:t>DoS</a:t>
            </a:r>
            <a:r>
              <a:rPr lang="en-US" dirty="0">
                <a:solidFill>
                  <a:srgbClr val="002060"/>
                </a:solidFill>
              </a:rPr>
              <a:t>)</a:t>
            </a:r>
          </a:p>
          <a:p>
            <a:pPr lvl="1"/>
            <a:r>
              <a:rPr lang="en-US" dirty="0">
                <a:solidFill>
                  <a:srgbClr val="002060"/>
                </a:solidFill>
              </a:rPr>
              <a:t>Uninitialized data </a:t>
            </a:r>
            <a:r>
              <a:rPr lang="en-US" dirty="0" smtClean="0">
                <a:solidFill>
                  <a:srgbClr val="002060"/>
                </a:solidFill>
              </a:rPr>
              <a:t>usage (data </a:t>
            </a:r>
            <a:r>
              <a:rPr lang="en-US" dirty="0">
                <a:solidFill>
                  <a:srgbClr val="002060"/>
                </a:solidFill>
              </a:rPr>
              <a:t>injection</a:t>
            </a:r>
            <a:r>
              <a:rPr lang="en-US" dirty="0" smtClean="0">
                <a:solidFill>
                  <a:srgbClr val="002060"/>
                </a:solidFill>
              </a:rPr>
              <a:t>)</a:t>
            </a:r>
            <a:endParaRPr lang="en-US" dirty="0">
              <a:solidFill>
                <a:srgbClr val="002060"/>
              </a:solidFill>
            </a:endParaRPr>
          </a:p>
          <a:p>
            <a:pPr lvl="1"/>
            <a:r>
              <a:rPr lang="en-US" dirty="0">
                <a:solidFill>
                  <a:srgbClr val="002060"/>
                </a:solidFill>
              </a:rPr>
              <a:t>String taint (</a:t>
            </a:r>
            <a:r>
              <a:rPr lang="en-US" dirty="0" err="1">
                <a:solidFill>
                  <a:srgbClr val="002060"/>
                </a:solidFill>
              </a:rPr>
              <a:t>MitM</a:t>
            </a:r>
            <a:r>
              <a:rPr lang="en-US" dirty="0">
                <a:solidFill>
                  <a:srgbClr val="002060"/>
                </a:solidFill>
              </a:rPr>
              <a:t>)</a:t>
            </a:r>
          </a:p>
          <a:p>
            <a:pPr lvl="1"/>
            <a:r>
              <a:rPr lang="en-US" dirty="0">
                <a:solidFill>
                  <a:srgbClr val="002060"/>
                </a:solidFill>
              </a:rPr>
              <a:t>Platform/OS specifics (process injection, privilege escalation, …)</a:t>
            </a:r>
          </a:p>
          <a:p>
            <a:pPr lvl="1"/>
            <a:r>
              <a:rPr lang="en-US" dirty="0">
                <a:solidFill>
                  <a:srgbClr val="002060"/>
                </a:solidFill>
              </a:rPr>
              <a:t>Environment specifics (XSS/CSRF, SQL injection, …)</a:t>
            </a:r>
          </a:p>
          <a:p>
            <a:pPr lvl="1"/>
            <a:r>
              <a:rPr lang="en-US" dirty="0">
                <a:solidFill>
                  <a:srgbClr val="002060"/>
                </a:solidFill>
              </a:rPr>
              <a:t>Concurrency</a:t>
            </a:r>
          </a:p>
          <a:p>
            <a:pPr lvl="1"/>
            <a:endParaRPr lang="en-CA" dirty="0">
              <a:solidFill>
                <a:srgbClr val="002060"/>
              </a:solidFill>
            </a:endParaRPr>
          </a:p>
        </p:txBody>
      </p:sp>
      <p:pic>
        <p:nvPicPr>
          <p:cNvPr id="4" name="Picture 2" descr="C:\Users\steve.howard\AppData\Local\Microsoft\Windows\Temporary Internet Files\Content.IE5\9G10DA4M\MC900441714[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7000" y="1981200"/>
            <a:ext cx="1676400" cy="167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2192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Agenda – Part 1</a:t>
            </a:r>
            <a:endParaRPr lang="en-GB" dirty="0"/>
          </a:p>
        </p:txBody>
      </p:sp>
      <p:sp>
        <p:nvSpPr>
          <p:cNvPr id="3" name="Content Placeholder 2"/>
          <p:cNvSpPr>
            <a:spLocks noGrp="1"/>
          </p:cNvSpPr>
          <p:nvPr>
            <p:ph idx="1"/>
          </p:nvPr>
        </p:nvSpPr>
        <p:spPr/>
        <p:txBody>
          <a:bodyPr>
            <a:normAutofit/>
          </a:bodyPr>
          <a:lstStyle/>
          <a:p>
            <a:pPr marL="0" indent="0">
              <a:buNone/>
            </a:pPr>
            <a:r>
              <a:rPr lang="en-GB" sz="1800" dirty="0" smtClean="0">
                <a:solidFill>
                  <a:srgbClr val="002060"/>
                </a:solidFill>
              </a:rPr>
              <a:t>08:30 – 09:00 	Welcome and Coffee</a:t>
            </a:r>
          </a:p>
          <a:p>
            <a:pPr marL="0" indent="0">
              <a:buNone/>
            </a:pPr>
            <a:r>
              <a:rPr lang="en-GB" sz="1800" dirty="0" smtClean="0">
                <a:solidFill>
                  <a:srgbClr val="002060"/>
                </a:solidFill>
              </a:rPr>
              <a:t>09:00 – 09:45	FDA Software Development: two bottlenecks and current 			challenges</a:t>
            </a:r>
          </a:p>
          <a:p>
            <a:pPr marL="0" indent="0">
              <a:buNone/>
            </a:pPr>
            <a:r>
              <a:rPr lang="en-GB" sz="1800" dirty="0" smtClean="0">
                <a:solidFill>
                  <a:srgbClr val="002060"/>
                </a:solidFill>
              </a:rPr>
              <a:t>		Achieving FDA Guidelines on Software Architecture</a:t>
            </a:r>
          </a:p>
          <a:p>
            <a:pPr marL="0" indent="0">
              <a:buNone/>
            </a:pPr>
            <a:r>
              <a:rPr lang="en-GB" sz="1800" dirty="0">
                <a:solidFill>
                  <a:srgbClr val="002060"/>
                </a:solidFill>
              </a:rPr>
              <a:t>	</a:t>
            </a:r>
            <a:r>
              <a:rPr lang="en-GB" sz="1800" dirty="0" smtClean="0">
                <a:solidFill>
                  <a:srgbClr val="002060"/>
                </a:solidFill>
              </a:rPr>
              <a:t>	</a:t>
            </a:r>
            <a:r>
              <a:rPr lang="en-US" sz="1800" dirty="0" smtClean="0">
                <a:solidFill>
                  <a:srgbClr val="002060"/>
                </a:solidFill>
              </a:rPr>
              <a:t>Achieving </a:t>
            </a:r>
            <a:r>
              <a:rPr lang="en-US" sz="1800" dirty="0">
                <a:solidFill>
                  <a:srgbClr val="002060"/>
                </a:solidFill>
              </a:rPr>
              <a:t>FDA Guidelines on Unit and Integration </a:t>
            </a:r>
            <a:r>
              <a:rPr lang="en-US" sz="1800" dirty="0" smtClean="0">
                <a:solidFill>
                  <a:srgbClr val="002060"/>
                </a:solidFill>
              </a:rPr>
              <a:t>Testing</a:t>
            </a:r>
          </a:p>
          <a:p>
            <a:pPr marL="0" indent="0">
              <a:buNone/>
            </a:pPr>
            <a:r>
              <a:rPr lang="en-US" sz="1800" dirty="0" smtClean="0">
                <a:solidFill>
                  <a:srgbClr val="002060"/>
                </a:solidFill>
              </a:rPr>
              <a:t>		New Guidelines from the FDA on Software Security</a:t>
            </a:r>
          </a:p>
          <a:p>
            <a:pPr marL="0" indent="0">
              <a:buNone/>
            </a:pPr>
            <a:endParaRPr lang="en-US" sz="1800" dirty="0" smtClean="0">
              <a:solidFill>
                <a:srgbClr val="002060"/>
              </a:solidFill>
            </a:endParaRPr>
          </a:p>
          <a:p>
            <a:pPr marL="0" indent="0">
              <a:buNone/>
            </a:pPr>
            <a:r>
              <a:rPr lang="en-US" sz="1800" dirty="0" smtClean="0">
                <a:solidFill>
                  <a:srgbClr val="002060"/>
                </a:solidFill>
              </a:rPr>
              <a:t>09:45-10:30	Technical Demonstration of Total Testing Platform</a:t>
            </a:r>
          </a:p>
          <a:p>
            <a:pPr marL="0" indent="0">
              <a:buNone/>
            </a:pPr>
            <a:r>
              <a:rPr lang="en-US" sz="1800" dirty="0">
                <a:solidFill>
                  <a:srgbClr val="002060"/>
                </a:solidFill>
              </a:rPr>
              <a:t>	</a:t>
            </a:r>
            <a:r>
              <a:rPr lang="en-US" sz="1800" dirty="0" smtClean="0">
                <a:solidFill>
                  <a:srgbClr val="002060"/>
                </a:solidFill>
              </a:rPr>
              <a:t>	Multi dimensional Software Analysis</a:t>
            </a:r>
            <a:r>
              <a:rPr lang="en-GB" sz="1800" dirty="0" smtClean="0">
                <a:solidFill>
                  <a:srgbClr val="002060"/>
                </a:solidFill>
              </a:rPr>
              <a:t>, Advanced Defect Detection</a:t>
            </a:r>
          </a:p>
          <a:p>
            <a:pPr marL="0" indent="0">
              <a:buNone/>
            </a:pPr>
            <a:r>
              <a:rPr lang="en-GB" sz="1800" dirty="0">
                <a:solidFill>
                  <a:srgbClr val="002060"/>
                </a:solidFill>
              </a:rPr>
              <a:t>	</a:t>
            </a:r>
            <a:r>
              <a:rPr lang="en-GB" sz="1800" dirty="0" smtClean="0">
                <a:solidFill>
                  <a:srgbClr val="002060"/>
                </a:solidFill>
              </a:rPr>
              <a:t>	FDA-tuned Reporting for Architecture, Bugs, Security</a:t>
            </a:r>
          </a:p>
          <a:p>
            <a:pPr marL="0" indent="0">
              <a:buNone/>
            </a:pPr>
            <a:r>
              <a:rPr lang="en-GB" sz="1800" dirty="0">
                <a:solidFill>
                  <a:srgbClr val="002060"/>
                </a:solidFill>
              </a:rPr>
              <a:t>	</a:t>
            </a:r>
            <a:r>
              <a:rPr lang="en-GB" sz="1800" dirty="0" smtClean="0">
                <a:solidFill>
                  <a:srgbClr val="002060"/>
                </a:solidFill>
              </a:rPr>
              <a:t>	Analysing Software Architecture and Dependencies</a:t>
            </a:r>
            <a:endParaRPr lang="en-US" sz="1800" dirty="0" smtClean="0">
              <a:solidFill>
                <a:srgbClr val="002060"/>
              </a:solidFill>
            </a:endParaRPr>
          </a:p>
        </p:txBody>
      </p:sp>
    </p:spTree>
    <p:extLst>
      <p:ext uri="{BB962C8B-B14F-4D97-AF65-F5344CB8AC3E}">
        <p14:creationId xmlns:p14="http://schemas.microsoft.com/office/powerpoint/2010/main" xmlns="" val="2694879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9512" y="425451"/>
            <a:ext cx="6186488" cy="500062"/>
          </a:xfrm>
        </p:spPr>
        <p:txBody>
          <a:bodyPr>
            <a:noAutofit/>
          </a:bodyPr>
          <a:lstStyle/>
          <a:p>
            <a:r>
              <a:rPr lang="en-CA" sz="2800" dirty="0" smtClean="0"/>
              <a:t>SCA Evolution: Whole-Program Analysis</a:t>
            </a:r>
          </a:p>
        </p:txBody>
      </p:sp>
      <p:sp>
        <p:nvSpPr>
          <p:cNvPr id="26627" name="Content Placeholder 2"/>
          <p:cNvSpPr>
            <a:spLocks noGrp="1"/>
          </p:cNvSpPr>
          <p:nvPr>
            <p:ph idx="1"/>
          </p:nvPr>
        </p:nvSpPr>
        <p:spPr>
          <a:xfrm>
            <a:off x="538163" y="1556792"/>
            <a:ext cx="8229600" cy="5197475"/>
          </a:xfrm>
        </p:spPr>
        <p:txBody>
          <a:bodyPr>
            <a:normAutofit fontScale="77500" lnSpcReduction="20000"/>
          </a:bodyPr>
          <a:lstStyle/>
          <a:p>
            <a:r>
              <a:rPr lang="en-CA" dirty="0" smtClean="0">
                <a:solidFill>
                  <a:srgbClr val="002060"/>
                </a:solidFill>
              </a:rPr>
              <a:t>Provided better core analysis capabilities                           extended beyond syntactical and semantic                                        analysis to include:</a:t>
            </a:r>
          </a:p>
          <a:p>
            <a:pPr lvl="1"/>
            <a:r>
              <a:rPr lang="en-CA" dirty="0" smtClean="0">
                <a:solidFill>
                  <a:srgbClr val="002060"/>
                </a:solidFill>
              </a:rPr>
              <a:t>Sophisticated inter-procedural, control- and data-flow analysis</a:t>
            </a:r>
          </a:p>
          <a:p>
            <a:pPr lvl="1"/>
            <a:r>
              <a:rPr lang="en-CA" dirty="0">
                <a:solidFill>
                  <a:srgbClr val="002060"/>
                </a:solidFill>
              </a:rPr>
              <a:t>Simulating potential runtime </a:t>
            </a:r>
            <a:r>
              <a:rPr lang="en-CA" dirty="0" smtClean="0">
                <a:solidFill>
                  <a:srgbClr val="002060"/>
                </a:solidFill>
              </a:rPr>
              <a:t>behaviour</a:t>
            </a:r>
          </a:p>
          <a:p>
            <a:pPr lvl="2"/>
            <a:r>
              <a:rPr lang="en-CA" dirty="0" smtClean="0">
                <a:solidFill>
                  <a:srgbClr val="002060"/>
                </a:solidFill>
              </a:rPr>
              <a:t>Can provide an automated </a:t>
            </a:r>
            <a:r>
              <a:rPr lang="en-CA" dirty="0">
                <a:solidFill>
                  <a:srgbClr val="002060"/>
                </a:solidFill>
              </a:rPr>
              <a:t>view of </a:t>
            </a:r>
            <a:r>
              <a:rPr lang="en-CA" u="sng" dirty="0">
                <a:solidFill>
                  <a:srgbClr val="002060"/>
                </a:solidFill>
              </a:rPr>
              <a:t>every possible </a:t>
            </a:r>
            <a:r>
              <a:rPr lang="en-CA" dirty="0">
                <a:solidFill>
                  <a:srgbClr val="002060"/>
                </a:solidFill>
              </a:rPr>
              <a:t>execution path, rather than </a:t>
            </a:r>
            <a:r>
              <a:rPr lang="en-CA" dirty="0" smtClean="0">
                <a:solidFill>
                  <a:srgbClr val="002060"/>
                </a:solidFill>
              </a:rPr>
              <a:t>just those aspects </a:t>
            </a:r>
            <a:r>
              <a:rPr lang="en-CA" dirty="0">
                <a:solidFill>
                  <a:srgbClr val="002060"/>
                </a:solidFill>
              </a:rPr>
              <a:t>of </a:t>
            </a:r>
            <a:r>
              <a:rPr lang="en-CA" dirty="0" smtClean="0">
                <a:solidFill>
                  <a:srgbClr val="002060"/>
                </a:solidFill>
              </a:rPr>
              <a:t>easily observed </a:t>
            </a:r>
            <a:r>
              <a:rPr lang="en-CA" dirty="0">
                <a:solidFill>
                  <a:srgbClr val="002060"/>
                </a:solidFill>
              </a:rPr>
              <a:t>runtime </a:t>
            </a:r>
            <a:r>
              <a:rPr lang="en-CA" dirty="0" smtClean="0">
                <a:solidFill>
                  <a:srgbClr val="002060"/>
                </a:solidFill>
              </a:rPr>
              <a:t>behaviour</a:t>
            </a:r>
          </a:p>
          <a:p>
            <a:pPr lvl="1"/>
            <a:r>
              <a:rPr lang="en-CA" dirty="0" smtClean="0">
                <a:solidFill>
                  <a:srgbClr val="002060"/>
                </a:solidFill>
              </a:rPr>
              <a:t>New approaches for pruning false paths</a:t>
            </a:r>
          </a:p>
          <a:p>
            <a:pPr lvl="1"/>
            <a:r>
              <a:rPr lang="en-CA" dirty="0" smtClean="0">
                <a:solidFill>
                  <a:srgbClr val="002060"/>
                </a:solidFill>
              </a:rPr>
              <a:t>Estimating the values that variables will assume</a:t>
            </a:r>
          </a:p>
          <a:p>
            <a:endParaRPr lang="en-CA" dirty="0" smtClean="0">
              <a:solidFill>
                <a:srgbClr val="002060"/>
              </a:solidFill>
            </a:endParaRPr>
          </a:p>
          <a:p>
            <a:r>
              <a:rPr lang="en-GB" dirty="0">
                <a:solidFill>
                  <a:srgbClr val="002060"/>
                </a:solidFill>
              </a:rPr>
              <a:t>Understanding the </a:t>
            </a:r>
            <a:r>
              <a:rPr lang="en-GB" dirty="0" smtClean="0">
                <a:solidFill>
                  <a:srgbClr val="002060"/>
                </a:solidFill>
              </a:rPr>
              <a:t>entire build </a:t>
            </a:r>
            <a:r>
              <a:rPr lang="en-GB" dirty="0">
                <a:solidFill>
                  <a:srgbClr val="002060"/>
                </a:solidFill>
              </a:rPr>
              <a:t>is </a:t>
            </a:r>
            <a:r>
              <a:rPr lang="en-GB" dirty="0" smtClean="0">
                <a:solidFill>
                  <a:srgbClr val="002060"/>
                </a:solidFill>
              </a:rPr>
              <a:t>key</a:t>
            </a:r>
          </a:p>
          <a:p>
            <a:endParaRPr lang="en-CA" dirty="0" smtClean="0">
              <a:solidFill>
                <a:srgbClr val="002060"/>
              </a:solidFill>
            </a:endParaRPr>
          </a:p>
          <a:p>
            <a:r>
              <a:rPr lang="en-CA" dirty="0" smtClean="0">
                <a:solidFill>
                  <a:srgbClr val="002060"/>
                </a:solidFill>
              </a:rPr>
              <a:t>But moved away from being a developer tool</a:t>
            </a:r>
          </a:p>
        </p:txBody>
      </p:sp>
      <p:grpSp>
        <p:nvGrpSpPr>
          <p:cNvPr id="15" name="Group 4"/>
          <p:cNvGrpSpPr>
            <a:grpSpLocks/>
          </p:cNvGrpSpPr>
          <p:nvPr/>
        </p:nvGrpSpPr>
        <p:grpSpPr bwMode="auto">
          <a:xfrm>
            <a:off x="6219825" y="152400"/>
            <a:ext cx="2695575" cy="1608138"/>
            <a:chOff x="6219825" y="152400"/>
            <a:chExt cx="2695575" cy="1608138"/>
          </a:xfrm>
        </p:grpSpPr>
        <p:sp>
          <p:nvSpPr>
            <p:cNvPr id="16" name="Right Arrow 15"/>
            <p:cNvSpPr/>
            <p:nvPr/>
          </p:nvSpPr>
          <p:spPr bwMode="auto">
            <a:xfrm>
              <a:off x="6489700" y="152400"/>
              <a:ext cx="2278063" cy="1608138"/>
            </a:xfrm>
            <a:prstGeom prst="rightArrow">
              <a:avLst/>
            </a:prstGeom>
          </p:spPr>
          <p:style>
            <a:lnRef idx="0">
              <a:schemeClr val="accent4">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grpSp>
          <p:nvGrpSpPr>
            <p:cNvPr id="17" name="Group 2"/>
            <p:cNvGrpSpPr>
              <a:grpSpLocks/>
            </p:cNvGrpSpPr>
            <p:nvPr/>
          </p:nvGrpSpPr>
          <p:grpSpPr bwMode="auto">
            <a:xfrm>
              <a:off x="7138988" y="620713"/>
              <a:ext cx="838200" cy="609600"/>
              <a:chOff x="7138988" y="620713"/>
              <a:chExt cx="838200" cy="609600"/>
            </a:xfrm>
          </p:grpSpPr>
          <p:sp>
            <p:nvSpPr>
              <p:cNvPr id="30" name="Rounded Rectangle 29"/>
              <p:cNvSpPr/>
              <p:nvPr/>
            </p:nvSpPr>
            <p:spPr bwMode="auto">
              <a:xfrm>
                <a:off x="7162800" y="620713"/>
                <a:ext cx="762000" cy="609600"/>
              </a:xfrm>
              <a:prstGeom prst="roundRect">
                <a:avLst/>
              </a:prstGeom>
              <a:solidFill>
                <a:srgbClr val="92D05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31" name="TextBox 30"/>
              <p:cNvSpPr txBox="1"/>
              <p:nvPr/>
            </p:nvSpPr>
            <p:spPr bwMode="auto">
              <a:xfrm>
                <a:off x="7138988" y="642938"/>
                <a:ext cx="838200" cy="549381"/>
              </a:xfrm>
              <a:prstGeom prst="rect">
                <a:avLst/>
              </a:prstGeom>
              <a:noFill/>
            </p:spPr>
            <p:txBody>
              <a:bodyPr>
                <a:spAutoFit/>
              </a:bodyPr>
              <a:lstStyle/>
              <a:p>
                <a:pPr algn="ctr" defTabSz="1244600">
                  <a:lnSpc>
                    <a:spcPct val="90000"/>
                  </a:lnSpc>
                  <a:spcAft>
                    <a:spcPct val="35000"/>
                  </a:spcAft>
                  <a:defRPr/>
                </a:pPr>
                <a:r>
                  <a:rPr lang="en-CA" sz="1100" b="1" dirty="0" smtClean="0">
                    <a:solidFill>
                      <a:schemeClr val="lt1"/>
                    </a:solidFill>
                  </a:rPr>
                  <a:t>Whole program analysis</a:t>
                </a:r>
                <a:endParaRPr lang="en-CA" sz="1100" b="1" dirty="0">
                  <a:solidFill>
                    <a:schemeClr val="lt1"/>
                  </a:solidFill>
                  <a:latin typeface="+mn-lt"/>
                  <a:ea typeface="+mn-ea"/>
                </a:endParaRPr>
              </a:p>
            </p:txBody>
          </p:sp>
        </p:grpSp>
        <p:grpSp>
          <p:nvGrpSpPr>
            <p:cNvPr id="18" name="Group 3"/>
            <p:cNvGrpSpPr>
              <a:grpSpLocks/>
            </p:cNvGrpSpPr>
            <p:nvPr/>
          </p:nvGrpSpPr>
          <p:grpSpPr bwMode="auto">
            <a:xfrm>
              <a:off x="6219825" y="633413"/>
              <a:ext cx="838200" cy="609600"/>
              <a:chOff x="6219825" y="633413"/>
              <a:chExt cx="838200" cy="609600"/>
            </a:xfrm>
          </p:grpSpPr>
          <p:sp>
            <p:nvSpPr>
              <p:cNvPr id="22" name="Rounded Rectangle 21"/>
              <p:cNvSpPr/>
              <p:nvPr/>
            </p:nvSpPr>
            <p:spPr bwMode="auto">
              <a:xfrm>
                <a:off x="6261100" y="633413"/>
                <a:ext cx="762000" cy="609600"/>
              </a:xfrm>
              <a:prstGeom prst="roundRect">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3" name="TextBox 22"/>
              <p:cNvSpPr txBox="1"/>
              <p:nvPr/>
            </p:nvSpPr>
            <p:spPr bwMode="auto">
              <a:xfrm>
                <a:off x="6219825" y="661988"/>
                <a:ext cx="838200" cy="549275"/>
              </a:xfrm>
              <a:prstGeom prst="rect">
                <a:avLst/>
              </a:prstGeom>
              <a:noFill/>
            </p:spPr>
            <p:txBody>
              <a:bodyPr>
                <a:spAutoFit/>
              </a:bodyPr>
              <a:lstStyle/>
              <a:p>
                <a:pPr algn="ctr" defTabSz="1244600">
                  <a:lnSpc>
                    <a:spcPct val="90000"/>
                  </a:lnSpc>
                  <a:spcAft>
                    <a:spcPct val="35000"/>
                  </a:spcAft>
                  <a:defRPr/>
                </a:pPr>
                <a:r>
                  <a:rPr lang="en-CA" sz="1100" b="1" dirty="0">
                    <a:solidFill>
                      <a:schemeClr val="lt1"/>
                    </a:solidFill>
                    <a:latin typeface="+mn-lt"/>
                    <a:ea typeface="+mn-ea"/>
                  </a:rPr>
                  <a:t>Structural code analysis</a:t>
                </a:r>
              </a:p>
            </p:txBody>
          </p:sp>
        </p:grpSp>
        <p:grpSp>
          <p:nvGrpSpPr>
            <p:cNvPr id="19" name="Group 1"/>
            <p:cNvGrpSpPr>
              <a:grpSpLocks/>
            </p:cNvGrpSpPr>
            <p:nvPr/>
          </p:nvGrpSpPr>
          <p:grpSpPr bwMode="auto">
            <a:xfrm>
              <a:off x="8001000" y="620713"/>
              <a:ext cx="914400" cy="609600"/>
              <a:chOff x="8001000" y="620713"/>
              <a:chExt cx="914400" cy="609600"/>
            </a:xfrm>
          </p:grpSpPr>
          <p:sp>
            <p:nvSpPr>
              <p:cNvPr id="20" name="Rounded Rectangle 19"/>
              <p:cNvSpPr/>
              <p:nvPr/>
            </p:nvSpPr>
            <p:spPr bwMode="auto">
              <a:xfrm>
                <a:off x="8066088" y="620713"/>
                <a:ext cx="762000" cy="609600"/>
              </a:xfrm>
              <a:prstGeom prst="roundRect">
                <a:avLst/>
              </a:prstGeom>
              <a:solidFill>
                <a:srgbClr val="92D05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1" name="TextBox 20"/>
              <p:cNvSpPr txBox="1"/>
              <p:nvPr/>
            </p:nvSpPr>
            <p:spPr bwMode="auto">
              <a:xfrm>
                <a:off x="8001000" y="669925"/>
                <a:ext cx="914400" cy="549381"/>
              </a:xfrm>
              <a:prstGeom prst="rect">
                <a:avLst/>
              </a:prstGeom>
              <a:noFill/>
            </p:spPr>
            <p:txBody>
              <a:bodyPr>
                <a:spAutoFit/>
              </a:bodyPr>
              <a:lstStyle/>
              <a:p>
                <a:pPr algn="ctr" defTabSz="1244600">
                  <a:lnSpc>
                    <a:spcPct val="90000"/>
                  </a:lnSpc>
                  <a:spcAft>
                    <a:spcPct val="35000"/>
                  </a:spcAft>
                  <a:defRPr/>
                </a:pPr>
                <a:r>
                  <a:rPr lang="en-CA" sz="1100" b="1" dirty="0" smtClean="0">
                    <a:solidFill>
                      <a:schemeClr val="lt1"/>
                    </a:solidFill>
                    <a:latin typeface="+mn-lt"/>
                    <a:ea typeface="+mn-ea"/>
                  </a:rPr>
                  <a:t>Smart       on-the-fly analysis</a:t>
                </a:r>
                <a:endParaRPr lang="en-CA" sz="1100" b="1" dirty="0">
                  <a:solidFill>
                    <a:schemeClr val="lt1"/>
                  </a:solidFill>
                  <a:latin typeface="+mn-lt"/>
                  <a:ea typeface="+mn-ea"/>
                </a:endParaRPr>
              </a:p>
            </p:txBody>
          </p:sp>
        </p:grpSp>
      </p:grpSp>
    </p:spTree>
    <p:extLst>
      <p:ext uri="{BB962C8B-B14F-4D97-AF65-F5344CB8AC3E}">
        <p14:creationId xmlns:p14="http://schemas.microsoft.com/office/powerpoint/2010/main" xmlns="" val="1231358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676400"/>
            <a:ext cx="6477000" cy="3809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928670"/>
            <a:ext cx="8305800" cy="5243530"/>
          </a:xfrm>
          <a:ln>
            <a:solidFill>
              <a:schemeClr val="accent1"/>
            </a:solidFill>
          </a:ln>
        </p:spPr>
        <p:txBody>
          <a:bodyPr>
            <a:normAutofit fontScale="55000" lnSpcReduction="20000"/>
          </a:bodyPr>
          <a:lstStyle/>
          <a:p>
            <a:endParaRPr lang="en-GB" dirty="0">
              <a:solidFill>
                <a:srgbClr val="002060"/>
              </a:solidFill>
            </a:endParaRPr>
          </a:p>
          <a:p>
            <a:r>
              <a:rPr lang="en-GB" dirty="0" smtClean="0">
                <a:solidFill>
                  <a:srgbClr val="002060"/>
                </a:solidFill>
              </a:rPr>
              <a:t>More advanced SCA also weed out bugs, early!</a:t>
            </a:r>
          </a:p>
          <a:p>
            <a:endParaRPr lang="en-GB" dirty="0">
              <a:solidFill>
                <a:srgbClr val="002060"/>
              </a:solidFill>
            </a:endParaRPr>
          </a:p>
          <a:p>
            <a:endParaRPr lang="en-GB" dirty="0" smtClean="0">
              <a:solidFill>
                <a:srgbClr val="002060"/>
              </a:solidFill>
            </a:endParaRPr>
          </a:p>
          <a:p>
            <a:endParaRPr lang="en-GB" dirty="0">
              <a:solidFill>
                <a:srgbClr val="002060"/>
              </a:solidFill>
            </a:endParaRPr>
          </a:p>
          <a:p>
            <a:endParaRPr lang="en-GB" dirty="0" smtClean="0">
              <a:solidFill>
                <a:srgbClr val="002060"/>
              </a:solidFill>
            </a:endParaRPr>
          </a:p>
          <a:p>
            <a:endParaRPr lang="en-GB" dirty="0">
              <a:solidFill>
                <a:srgbClr val="002060"/>
              </a:solidFill>
            </a:endParaRPr>
          </a:p>
          <a:p>
            <a:endParaRPr lang="en-GB" dirty="0" smtClean="0">
              <a:solidFill>
                <a:srgbClr val="002060"/>
              </a:solidFill>
            </a:endParaRPr>
          </a:p>
          <a:p>
            <a:endParaRPr lang="en-GB" dirty="0">
              <a:solidFill>
                <a:srgbClr val="002060"/>
              </a:solidFill>
            </a:endParaRPr>
          </a:p>
          <a:p>
            <a:endParaRPr lang="en-GB" dirty="0" smtClean="0">
              <a:solidFill>
                <a:srgbClr val="002060"/>
              </a:solidFill>
            </a:endParaRPr>
          </a:p>
          <a:p>
            <a:endParaRPr lang="en-GB" dirty="0">
              <a:solidFill>
                <a:srgbClr val="002060"/>
              </a:solidFill>
            </a:endParaRPr>
          </a:p>
          <a:p>
            <a:endParaRPr lang="en-GB" dirty="0" smtClean="0">
              <a:solidFill>
                <a:srgbClr val="002060"/>
              </a:solidFill>
            </a:endParaRPr>
          </a:p>
          <a:p>
            <a:endParaRPr lang="en-GB" dirty="0">
              <a:solidFill>
                <a:srgbClr val="002060"/>
              </a:solidFill>
            </a:endParaRPr>
          </a:p>
          <a:p>
            <a:endParaRPr lang="en-GB" dirty="0" smtClean="0">
              <a:solidFill>
                <a:srgbClr val="002060"/>
              </a:solidFill>
            </a:endParaRPr>
          </a:p>
          <a:p>
            <a:endParaRPr lang="en-GB" sz="1200" dirty="0" smtClean="0">
              <a:solidFill>
                <a:srgbClr val="002060"/>
              </a:solidFill>
            </a:endParaRPr>
          </a:p>
          <a:p>
            <a:endParaRPr lang="en-GB" sz="1200" dirty="0">
              <a:solidFill>
                <a:srgbClr val="002060"/>
              </a:solidFill>
            </a:endParaRPr>
          </a:p>
          <a:p>
            <a:endParaRPr lang="en-GB" sz="1200" dirty="0" smtClean="0">
              <a:solidFill>
                <a:srgbClr val="002060"/>
              </a:solidFill>
            </a:endParaRPr>
          </a:p>
          <a:p>
            <a:endParaRPr lang="en-GB" sz="1200" dirty="0">
              <a:solidFill>
                <a:srgbClr val="002060"/>
              </a:solidFill>
            </a:endParaRPr>
          </a:p>
          <a:p>
            <a:endParaRPr lang="en-GB" sz="1200" dirty="0" smtClean="0">
              <a:solidFill>
                <a:srgbClr val="002060"/>
              </a:solidFill>
            </a:endParaRPr>
          </a:p>
          <a:p>
            <a:endParaRPr lang="en-GB" sz="1200" dirty="0">
              <a:solidFill>
                <a:srgbClr val="002060"/>
              </a:solidFill>
            </a:endParaRPr>
          </a:p>
          <a:p>
            <a:endParaRPr lang="en-GB" sz="1200" dirty="0">
              <a:solidFill>
                <a:srgbClr val="002060"/>
              </a:solidFill>
            </a:endParaRPr>
          </a:p>
          <a:p>
            <a:r>
              <a:rPr lang="en-GB" dirty="0" smtClean="0">
                <a:solidFill>
                  <a:srgbClr val="002060"/>
                </a:solidFill>
              </a:rPr>
              <a:t>Finding bugs early means no time wasted with approvals, </a:t>
            </a:r>
            <a:r>
              <a:rPr lang="en-GB" dirty="0" err="1" smtClean="0">
                <a:solidFill>
                  <a:srgbClr val="002060"/>
                </a:solidFill>
              </a:rPr>
              <a:t>etc</a:t>
            </a:r>
            <a:endParaRPr lang="en-GB" dirty="0" smtClean="0">
              <a:solidFill>
                <a:srgbClr val="002060"/>
              </a:solidFill>
            </a:endParaRPr>
          </a:p>
          <a:p>
            <a:r>
              <a:rPr lang="en-GB" dirty="0" smtClean="0">
                <a:solidFill>
                  <a:srgbClr val="002060"/>
                </a:solidFill>
              </a:rPr>
              <a:t>Unit/integration testing then focussed on finding design issues</a:t>
            </a:r>
          </a:p>
          <a:p>
            <a:endParaRPr lang="en-GB" dirty="0">
              <a:solidFill>
                <a:srgbClr val="002060"/>
              </a:solidFill>
            </a:endParaRPr>
          </a:p>
        </p:txBody>
      </p:sp>
      <p:sp>
        <p:nvSpPr>
          <p:cNvPr id="2" name="Title 1"/>
          <p:cNvSpPr>
            <a:spLocks noGrp="1"/>
          </p:cNvSpPr>
          <p:nvPr>
            <p:ph type="title"/>
          </p:nvPr>
        </p:nvSpPr>
        <p:spPr/>
        <p:txBody>
          <a:bodyPr/>
          <a:lstStyle/>
          <a:p>
            <a:r>
              <a:rPr lang="en-GB" dirty="0" smtClean="0"/>
              <a:t>Anything else SCA can help with?</a:t>
            </a:r>
            <a:endParaRPr lang="en-GB" dirty="0"/>
          </a:p>
        </p:txBody>
      </p:sp>
    </p:spTree>
    <p:extLst>
      <p:ext uri="{BB962C8B-B14F-4D97-AF65-F5344CB8AC3E}">
        <p14:creationId xmlns:p14="http://schemas.microsoft.com/office/powerpoint/2010/main" xmlns="" val="299396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FDA modelling </a:t>
            </a:r>
            <a:r>
              <a:rPr lang="en-GB" sz="3200" dirty="0"/>
              <a:t>and coding guidelines </a:t>
            </a:r>
          </a:p>
        </p:txBody>
      </p:sp>
      <p:sp>
        <p:nvSpPr>
          <p:cNvPr id="3" name="Content Placeholder 2"/>
          <p:cNvSpPr>
            <a:spLocks noGrp="1"/>
          </p:cNvSpPr>
          <p:nvPr>
            <p:ph idx="1"/>
          </p:nvPr>
        </p:nvSpPr>
        <p:spPr/>
        <p:txBody>
          <a:bodyPr>
            <a:normAutofit fontScale="92500" lnSpcReduction="10000"/>
          </a:bodyPr>
          <a:lstStyle/>
          <a:p>
            <a:pPr marL="0" indent="0">
              <a:buNone/>
            </a:pPr>
            <a:r>
              <a:rPr lang="en-GB" sz="1400" b="1" dirty="0">
                <a:solidFill>
                  <a:srgbClr val="002060"/>
                </a:solidFill>
              </a:rPr>
              <a:t>To support the correctness of the design and implementation, the design and coding guidelines for the modelling, or programming languages, shall address the topics </a:t>
            </a:r>
            <a:r>
              <a:rPr lang="en-GB" sz="1400" b="1" dirty="0" smtClean="0">
                <a:solidFill>
                  <a:srgbClr val="002060"/>
                </a:solidFill>
              </a:rPr>
              <a:t>listed below:</a:t>
            </a:r>
          </a:p>
          <a:p>
            <a:pPr marL="0" indent="0">
              <a:buNone/>
            </a:pPr>
            <a:endParaRPr lang="en-GB" sz="1400" b="1" dirty="0">
              <a:solidFill>
                <a:srgbClr val="002060"/>
              </a:solidFill>
            </a:endParaRPr>
          </a:p>
          <a:p>
            <a:pPr marL="0" indent="0">
              <a:buNone/>
            </a:pPr>
            <a:r>
              <a:rPr lang="en-GB" sz="1400" b="1" dirty="0" smtClean="0">
                <a:solidFill>
                  <a:srgbClr val="002060"/>
                </a:solidFill>
              </a:rPr>
              <a:t>Topics </a:t>
            </a:r>
            <a:r>
              <a:rPr lang="en-GB" sz="1400" dirty="0">
                <a:solidFill>
                  <a:srgbClr val="002060"/>
                </a:solidFill>
              </a:rPr>
              <a:t>	</a:t>
            </a:r>
            <a:r>
              <a:rPr lang="en-GB" sz="1400" dirty="0" smtClean="0">
                <a:solidFill>
                  <a:srgbClr val="002060"/>
                </a:solidFill>
              </a:rPr>
              <a:t>				</a:t>
            </a:r>
            <a:r>
              <a:rPr lang="en-GB" sz="1400" b="1" dirty="0" smtClean="0">
                <a:solidFill>
                  <a:srgbClr val="002060"/>
                </a:solidFill>
              </a:rPr>
              <a:t>ASIL </a:t>
            </a:r>
            <a:r>
              <a:rPr lang="en-GB" sz="1400" dirty="0">
                <a:solidFill>
                  <a:srgbClr val="002060"/>
                </a:solidFill>
              </a:rPr>
              <a:t>	</a:t>
            </a:r>
          </a:p>
          <a:p>
            <a:pPr marL="0" indent="0">
              <a:buNone/>
            </a:pPr>
            <a:r>
              <a:rPr lang="en-GB" sz="1400" dirty="0">
                <a:solidFill>
                  <a:srgbClr val="002060"/>
                </a:solidFill>
              </a:rPr>
              <a:t>	</a:t>
            </a:r>
            <a:r>
              <a:rPr lang="en-GB" sz="1400" dirty="0" smtClean="0">
                <a:solidFill>
                  <a:srgbClr val="002060"/>
                </a:solidFill>
              </a:rPr>
              <a:t>				</a:t>
            </a:r>
            <a:r>
              <a:rPr lang="en-GB" sz="1400" b="1" dirty="0" smtClean="0">
                <a:solidFill>
                  <a:srgbClr val="002060"/>
                </a:solidFill>
              </a:rPr>
              <a:t>A </a:t>
            </a:r>
            <a:r>
              <a:rPr lang="en-GB" sz="1400" dirty="0">
                <a:solidFill>
                  <a:srgbClr val="002060"/>
                </a:solidFill>
              </a:rPr>
              <a:t>	</a:t>
            </a:r>
            <a:r>
              <a:rPr lang="en-GB" sz="1400" b="1" dirty="0">
                <a:solidFill>
                  <a:srgbClr val="002060"/>
                </a:solidFill>
              </a:rPr>
              <a:t>B </a:t>
            </a:r>
            <a:r>
              <a:rPr lang="en-GB" sz="1400" dirty="0">
                <a:solidFill>
                  <a:srgbClr val="002060"/>
                </a:solidFill>
              </a:rPr>
              <a:t>	</a:t>
            </a:r>
            <a:r>
              <a:rPr lang="en-GB" sz="1400" b="1" dirty="0">
                <a:solidFill>
                  <a:srgbClr val="002060"/>
                </a:solidFill>
              </a:rPr>
              <a:t>C </a:t>
            </a:r>
            <a:r>
              <a:rPr lang="en-GB" sz="1400" dirty="0">
                <a:solidFill>
                  <a:srgbClr val="002060"/>
                </a:solidFill>
              </a:rPr>
              <a:t>	</a:t>
            </a:r>
            <a:r>
              <a:rPr lang="en-GB" sz="1400" b="1" dirty="0">
                <a:solidFill>
                  <a:srgbClr val="002060"/>
                </a:solidFill>
              </a:rPr>
              <a:t>D </a:t>
            </a:r>
            <a:r>
              <a:rPr lang="en-GB" sz="1400" dirty="0">
                <a:solidFill>
                  <a:srgbClr val="002060"/>
                </a:solidFill>
              </a:rPr>
              <a:t>	</a:t>
            </a:r>
          </a:p>
          <a:p>
            <a:pPr marL="0" indent="0">
              <a:buNone/>
            </a:pPr>
            <a:r>
              <a:rPr lang="en-GB" sz="1400" dirty="0">
                <a:solidFill>
                  <a:srgbClr val="002060"/>
                </a:solidFill>
              </a:rPr>
              <a:t>1a 	Enforcement of low </a:t>
            </a:r>
            <a:r>
              <a:rPr lang="en-GB" sz="1400" dirty="0" smtClean="0">
                <a:solidFill>
                  <a:srgbClr val="002060"/>
                </a:solidFill>
              </a:rPr>
              <a:t>complexity </a:t>
            </a:r>
            <a:r>
              <a:rPr lang="en-GB" sz="1400" dirty="0">
                <a:solidFill>
                  <a:srgbClr val="002060"/>
                </a:solidFill>
              </a:rPr>
              <a:t>	</a:t>
            </a:r>
            <a:r>
              <a:rPr lang="en-GB" sz="1400" dirty="0" smtClean="0">
                <a:solidFill>
                  <a:srgbClr val="002060"/>
                </a:solidFill>
              </a:rPr>
              <a:t>	++ </a:t>
            </a:r>
            <a:r>
              <a:rPr lang="en-GB" sz="1400" dirty="0">
                <a:solidFill>
                  <a:srgbClr val="002060"/>
                </a:solidFill>
              </a:rPr>
              <a:t>	++ 	++ 	++ 	</a:t>
            </a:r>
          </a:p>
          <a:p>
            <a:pPr marL="0" indent="0">
              <a:buNone/>
            </a:pPr>
            <a:r>
              <a:rPr lang="en-GB" sz="1400" dirty="0">
                <a:solidFill>
                  <a:srgbClr val="002060"/>
                </a:solidFill>
              </a:rPr>
              <a:t>1b 	Use of language </a:t>
            </a:r>
            <a:r>
              <a:rPr lang="en-GB" sz="1400" dirty="0" smtClean="0">
                <a:solidFill>
                  <a:srgbClr val="002060"/>
                </a:solidFill>
              </a:rPr>
              <a:t>subsets </a:t>
            </a:r>
            <a:r>
              <a:rPr lang="en-GB" sz="1400" dirty="0">
                <a:solidFill>
                  <a:srgbClr val="002060"/>
                </a:solidFill>
              </a:rPr>
              <a:t>	</a:t>
            </a:r>
            <a:r>
              <a:rPr lang="en-GB" sz="1400" dirty="0" smtClean="0">
                <a:solidFill>
                  <a:srgbClr val="002060"/>
                </a:solidFill>
              </a:rPr>
              <a:t>		++ 	++ </a:t>
            </a:r>
            <a:r>
              <a:rPr lang="en-GB" sz="1400" dirty="0">
                <a:solidFill>
                  <a:srgbClr val="002060"/>
                </a:solidFill>
              </a:rPr>
              <a:t>	++ 	++ 	</a:t>
            </a:r>
          </a:p>
          <a:p>
            <a:pPr marL="0" indent="0">
              <a:buNone/>
            </a:pPr>
            <a:r>
              <a:rPr lang="en-GB" sz="1400" dirty="0">
                <a:solidFill>
                  <a:srgbClr val="002060"/>
                </a:solidFill>
              </a:rPr>
              <a:t>1c 	Enforcement of strong </a:t>
            </a:r>
            <a:r>
              <a:rPr lang="en-GB" sz="1400" dirty="0" smtClean="0">
                <a:solidFill>
                  <a:srgbClr val="002060"/>
                </a:solidFill>
              </a:rPr>
              <a:t>typing </a:t>
            </a:r>
            <a:r>
              <a:rPr lang="en-GB" sz="1400" dirty="0">
                <a:solidFill>
                  <a:srgbClr val="002060"/>
                </a:solidFill>
              </a:rPr>
              <a:t>	</a:t>
            </a:r>
            <a:r>
              <a:rPr lang="en-GB" sz="1400" dirty="0" smtClean="0">
                <a:solidFill>
                  <a:srgbClr val="002060"/>
                </a:solidFill>
              </a:rPr>
              <a:t>	++ </a:t>
            </a:r>
            <a:r>
              <a:rPr lang="en-GB" sz="1400" dirty="0">
                <a:solidFill>
                  <a:srgbClr val="002060"/>
                </a:solidFill>
              </a:rPr>
              <a:t>	++ 	++ 	++ 	</a:t>
            </a:r>
          </a:p>
          <a:p>
            <a:pPr marL="0" indent="0">
              <a:buNone/>
            </a:pPr>
            <a:r>
              <a:rPr lang="en-GB" sz="1400" dirty="0">
                <a:solidFill>
                  <a:srgbClr val="002060"/>
                </a:solidFill>
              </a:rPr>
              <a:t>1d 	Use of defensive implementation techniques 	o 	+ 	++ 	++ 	</a:t>
            </a:r>
          </a:p>
          <a:p>
            <a:pPr marL="0" indent="0">
              <a:buNone/>
            </a:pPr>
            <a:r>
              <a:rPr lang="en-GB" sz="1400" dirty="0">
                <a:solidFill>
                  <a:srgbClr val="002060"/>
                </a:solidFill>
              </a:rPr>
              <a:t>1e 	Use of established design principles 	</a:t>
            </a:r>
            <a:r>
              <a:rPr lang="en-GB" sz="1400" dirty="0" smtClean="0">
                <a:solidFill>
                  <a:srgbClr val="002060"/>
                </a:solidFill>
              </a:rPr>
              <a:t>	+ </a:t>
            </a:r>
            <a:r>
              <a:rPr lang="en-GB" sz="1400" dirty="0">
                <a:solidFill>
                  <a:srgbClr val="002060"/>
                </a:solidFill>
              </a:rPr>
              <a:t>	+ 	+ 	++ 	</a:t>
            </a:r>
          </a:p>
          <a:p>
            <a:pPr marL="0" indent="0">
              <a:buNone/>
            </a:pPr>
            <a:r>
              <a:rPr lang="en-GB" sz="1400" dirty="0">
                <a:solidFill>
                  <a:srgbClr val="002060"/>
                </a:solidFill>
              </a:rPr>
              <a:t>1f 	Use of unambiguous graphical representation 	+ 	++ 	++ 	++ 	</a:t>
            </a:r>
          </a:p>
          <a:p>
            <a:pPr marL="0" indent="0">
              <a:buNone/>
            </a:pPr>
            <a:r>
              <a:rPr lang="en-GB" sz="1400" dirty="0">
                <a:solidFill>
                  <a:srgbClr val="002060"/>
                </a:solidFill>
              </a:rPr>
              <a:t>1g 	Use of style guides 	</a:t>
            </a:r>
            <a:r>
              <a:rPr lang="en-GB" sz="1400" dirty="0" smtClean="0">
                <a:solidFill>
                  <a:srgbClr val="002060"/>
                </a:solidFill>
              </a:rPr>
              <a:t>		+ </a:t>
            </a:r>
            <a:r>
              <a:rPr lang="en-GB" sz="1400" dirty="0">
                <a:solidFill>
                  <a:srgbClr val="002060"/>
                </a:solidFill>
              </a:rPr>
              <a:t>	++ 	++ 	++ 	</a:t>
            </a:r>
          </a:p>
          <a:p>
            <a:pPr marL="0" indent="0">
              <a:buNone/>
            </a:pPr>
            <a:r>
              <a:rPr lang="en-GB" sz="1400" dirty="0">
                <a:solidFill>
                  <a:srgbClr val="002060"/>
                </a:solidFill>
              </a:rPr>
              <a:t>1h 	Use of naming conventions 	</a:t>
            </a:r>
            <a:r>
              <a:rPr lang="en-GB" sz="1400" dirty="0" smtClean="0">
                <a:solidFill>
                  <a:srgbClr val="002060"/>
                </a:solidFill>
              </a:rPr>
              <a:t>	++ </a:t>
            </a:r>
            <a:r>
              <a:rPr lang="en-GB" sz="1400" dirty="0">
                <a:solidFill>
                  <a:srgbClr val="002060"/>
                </a:solidFill>
              </a:rPr>
              <a:t>	++ 	++ 	++ 	</a:t>
            </a:r>
          </a:p>
        </p:txBody>
      </p:sp>
    </p:spTree>
    <p:extLst>
      <p:ext uri="{BB962C8B-B14F-4D97-AF65-F5344CB8AC3E}">
        <p14:creationId xmlns:p14="http://schemas.microsoft.com/office/powerpoint/2010/main" xmlns="" val="730421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78" y="46169"/>
            <a:ext cx="8229600" cy="1143000"/>
          </a:xfrm>
        </p:spPr>
        <p:txBody>
          <a:bodyPr/>
          <a:lstStyle/>
          <a:p>
            <a:r>
              <a:rPr lang="en-US" dirty="0">
                <a:solidFill>
                  <a:srgbClr val="002060"/>
                </a:solidFill>
              </a:rPr>
              <a:t>FDA Developer Testing Guidelines</a:t>
            </a:r>
          </a:p>
        </p:txBody>
      </p:sp>
      <p:pic>
        <p:nvPicPr>
          <p:cNvPr id="4" name="Picture 3"/>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528940" y="1556792"/>
            <a:ext cx="3453016" cy="4276470"/>
          </a:xfrm>
          <a:prstGeom prst="rect">
            <a:avLst/>
          </a:prstGeom>
          <a:ln>
            <a:noFill/>
          </a:ln>
          <a:effectLst>
            <a:outerShdw blurRad="76200" dir="13500000" sy="23000" kx="1200000" algn="br" rotWithShape="0">
              <a:prstClr val="black">
                <a:alpha val="20000"/>
              </a:prstClr>
            </a:outerShdw>
          </a:effectLst>
          <a:scene3d>
            <a:camera prst="perspectiveFront" fov="3300000">
              <a:rot lat="486000" lon="19530000" rev="174000"/>
            </a:camera>
            <a:lightRig rig="soft" dir="t"/>
          </a:scene3d>
          <a:sp3d extrusionH="190500" prstMaterial="plastic">
            <a:bevelT w="82550" h="44450" prst="coolSlant"/>
            <a:bevelB w="82550" h="44450" prst="coolSlant"/>
            <a:extrusionClr>
              <a:schemeClr val="bg1"/>
            </a:extrusionClr>
            <a:contourClr>
              <a:srgbClr val="FFFFFF"/>
            </a:contourClr>
          </a:sp3d>
        </p:spPr>
      </p:pic>
      <p:sp>
        <p:nvSpPr>
          <p:cNvPr id="6" name="TextBox 5"/>
          <p:cNvSpPr txBox="1"/>
          <p:nvPr/>
        </p:nvSpPr>
        <p:spPr>
          <a:xfrm>
            <a:off x="3981956" y="1899139"/>
            <a:ext cx="4783974" cy="2462213"/>
          </a:xfrm>
          <a:prstGeom prst="rect">
            <a:avLst/>
          </a:prstGeom>
          <a:noFill/>
        </p:spPr>
        <p:txBody>
          <a:bodyPr wrap="square" rtlCol="0">
            <a:spAutoFit/>
          </a:bodyPr>
          <a:lstStyle/>
          <a:p>
            <a:pPr>
              <a:lnSpc>
                <a:spcPct val="80000"/>
              </a:lnSpc>
            </a:pPr>
            <a:r>
              <a:rPr lang="en-US" altLang="en-US" sz="2000" b="1" dirty="0">
                <a:solidFill>
                  <a:srgbClr val="C00000"/>
                </a:solidFill>
              </a:rPr>
              <a:t>General Principles of Software Validation; </a:t>
            </a:r>
            <a:endParaRPr lang="en-US" altLang="en-US" sz="2000" b="1" dirty="0" smtClean="0">
              <a:solidFill>
                <a:srgbClr val="C00000"/>
              </a:solidFill>
            </a:endParaRPr>
          </a:p>
          <a:p>
            <a:pPr>
              <a:lnSpc>
                <a:spcPct val="80000"/>
              </a:lnSpc>
            </a:pPr>
            <a:r>
              <a:rPr lang="en-US" altLang="en-US" sz="2000" b="1" i="1" dirty="0" smtClean="0">
                <a:solidFill>
                  <a:srgbClr val="C00000"/>
                </a:solidFill>
              </a:rPr>
              <a:t>Final </a:t>
            </a:r>
            <a:r>
              <a:rPr lang="en-US" altLang="en-US" sz="2000" b="1" i="1" dirty="0">
                <a:solidFill>
                  <a:srgbClr val="C00000"/>
                </a:solidFill>
              </a:rPr>
              <a:t>Guidance for Industry and FDA Staff</a:t>
            </a:r>
          </a:p>
          <a:p>
            <a:pPr>
              <a:lnSpc>
                <a:spcPct val="80000"/>
              </a:lnSpc>
            </a:pPr>
            <a:endParaRPr lang="en-US" altLang="en-US" dirty="0"/>
          </a:p>
          <a:p>
            <a:pPr>
              <a:lnSpc>
                <a:spcPct val="80000"/>
              </a:lnSpc>
            </a:pPr>
            <a:r>
              <a:rPr lang="en-US" altLang="en-US" sz="2000" b="1" dirty="0" smtClean="0">
                <a:solidFill>
                  <a:srgbClr val="002060"/>
                </a:solidFill>
              </a:rPr>
              <a:t>Section 5.2.5</a:t>
            </a:r>
          </a:p>
          <a:p>
            <a:pPr>
              <a:lnSpc>
                <a:spcPct val="80000"/>
              </a:lnSpc>
            </a:pPr>
            <a:r>
              <a:rPr lang="en-US" altLang="en-US" i="1" dirty="0" smtClean="0">
                <a:solidFill>
                  <a:srgbClr val="002060"/>
                </a:solidFill>
              </a:rPr>
              <a:t>Testing </a:t>
            </a:r>
            <a:r>
              <a:rPr lang="en-US" altLang="en-US" i="1" dirty="0">
                <a:solidFill>
                  <a:srgbClr val="002060"/>
                </a:solidFill>
              </a:rPr>
              <a:t>by the Software </a:t>
            </a:r>
            <a:r>
              <a:rPr lang="en-US" altLang="en-US" i="1" dirty="0" smtClean="0">
                <a:solidFill>
                  <a:srgbClr val="002060"/>
                </a:solidFill>
              </a:rPr>
              <a:t>Developer</a:t>
            </a:r>
          </a:p>
          <a:p>
            <a:pPr>
              <a:lnSpc>
                <a:spcPct val="80000"/>
              </a:lnSpc>
            </a:pPr>
            <a:endParaRPr lang="en-US" altLang="en-US" i="1" dirty="0">
              <a:solidFill>
                <a:srgbClr val="002060"/>
              </a:solidFill>
            </a:endParaRPr>
          </a:p>
          <a:p>
            <a:pPr marL="285750" indent="-285750">
              <a:lnSpc>
                <a:spcPct val="80000"/>
              </a:lnSpc>
              <a:buFont typeface="Arial" pitchFamily="34" charset="0"/>
              <a:buChar char="•"/>
            </a:pPr>
            <a:r>
              <a:rPr lang="en-US" altLang="en-US" dirty="0" smtClean="0">
                <a:solidFill>
                  <a:srgbClr val="002060"/>
                </a:solidFill>
              </a:rPr>
              <a:t>Unit Testing</a:t>
            </a:r>
          </a:p>
          <a:p>
            <a:pPr marL="285750" indent="-285750">
              <a:lnSpc>
                <a:spcPct val="80000"/>
              </a:lnSpc>
              <a:buFont typeface="Arial" pitchFamily="34" charset="0"/>
              <a:buChar char="•"/>
            </a:pPr>
            <a:r>
              <a:rPr lang="en-US" altLang="en-US" dirty="0" smtClean="0">
                <a:solidFill>
                  <a:srgbClr val="002060"/>
                </a:solidFill>
              </a:rPr>
              <a:t>Integration Testing</a:t>
            </a:r>
          </a:p>
          <a:p>
            <a:pPr marL="285750" indent="-285750">
              <a:lnSpc>
                <a:spcPct val="80000"/>
              </a:lnSpc>
              <a:buFont typeface="Arial" pitchFamily="34" charset="0"/>
              <a:buChar char="•"/>
            </a:pPr>
            <a:r>
              <a:rPr lang="en-US" altLang="en-US" dirty="0" smtClean="0">
                <a:solidFill>
                  <a:srgbClr val="002060"/>
                </a:solidFill>
              </a:rPr>
              <a:t>System </a:t>
            </a:r>
            <a:r>
              <a:rPr lang="en-US" altLang="en-US" dirty="0">
                <a:solidFill>
                  <a:srgbClr val="002060"/>
                </a:solidFill>
              </a:rPr>
              <a:t>Testing</a:t>
            </a:r>
            <a:endParaRPr lang="en-US" dirty="0">
              <a:solidFill>
                <a:srgbClr val="002060"/>
              </a:solidFill>
            </a:endParaRPr>
          </a:p>
          <a:p>
            <a:endParaRPr lang="en-US" dirty="0"/>
          </a:p>
        </p:txBody>
      </p:sp>
      <p:sp>
        <p:nvSpPr>
          <p:cNvPr id="5" name="TextBox 4"/>
          <p:cNvSpPr txBox="1"/>
          <p:nvPr/>
        </p:nvSpPr>
        <p:spPr>
          <a:xfrm>
            <a:off x="3981956" y="1374743"/>
            <a:ext cx="3752759" cy="584775"/>
          </a:xfrm>
          <a:prstGeom prst="rect">
            <a:avLst/>
          </a:prstGeom>
          <a:noFill/>
        </p:spPr>
        <p:txBody>
          <a:bodyPr wrap="none" rtlCol="0">
            <a:spAutoFit/>
          </a:bodyPr>
          <a:lstStyle/>
          <a:p>
            <a:r>
              <a:rPr lang="en-US" sz="3200" b="1" dirty="0" smtClean="0">
                <a:solidFill>
                  <a:srgbClr val="002060"/>
                </a:solidFill>
              </a:rPr>
              <a:t>U.S. FDA, China </a:t>
            </a:r>
            <a:r>
              <a:rPr lang="en-US" sz="3200" b="1" dirty="0" err="1" smtClean="0">
                <a:solidFill>
                  <a:srgbClr val="002060"/>
                </a:solidFill>
              </a:rPr>
              <a:t>cFDA</a:t>
            </a:r>
            <a:endParaRPr lang="en-US" sz="3200" b="1" dirty="0">
              <a:solidFill>
                <a:srgbClr val="002060"/>
              </a:solidFill>
            </a:endParaRPr>
          </a:p>
        </p:txBody>
      </p:sp>
      <p:sp>
        <p:nvSpPr>
          <p:cNvPr id="7"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32364964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US" dirty="0" smtClean="0">
                <a:solidFill>
                  <a:srgbClr val="002060"/>
                </a:solidFill>
              </a:rPr>
              <a:t>FDA Developer Testing Guidelines</a:t>
            </a:r>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0286" y="1196752"/>
            <a:ext cx="8929777" cy="3827047"/>
          </a:xfrm>
          <a:prstGeom prst="rect">
            <a:avLst/>
          </a:prstGeom>
          <a:effectLst>
            <a:outerShdw blurRad="63500" sx="102000" sy="102000" algn="ctr" rotWithShape="0">
              <a:prstClr val="black">
                <a:alpha val="40000"/>
              </a:prstClr>
            </a:outerShdw>
          </a:effectLst>
        </p:spPr>
      </p:pic>
      <p:sp>
        <p:nvSpPr>
          <p:cNvPr id="10" name="Rounded Rectangle 9"/>
          <p:cNvSpPr/>
          <p:nvPr/>
        </p:nvSpPr>
        <p:spPr>
          <a:xfrm>
            <a:off x="314906" y="2836293"/>
            <a:ext cx="2743200" cy="1371600"/>
          </a:xfrm>
          <a:prstGeom prst="roundRect">
            <a:avLst>
              <a:gd name="adj" fmla="val 9749"/>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sz="1600" i="1" dirty="0">
                <a:solidFill>
                  <a:srgbClr val="002060"/>
                </a:solidFill>
                <a:latin typeface="Times New Roman" pitchFamily="18" charset="0"/>
                <a:cs typeface="Times New Roman" pitchFamily="18" charset="0"/>
              </a:rPr>
              <a:t>“A software products testing can be organized into unit, integration, and system testing”</a:t>
            </a:r>
          </a:p>
        </p:txBody>
      </p:sp>
      <p:sp>
        <p:nvSpPr>
          <p:cNvPr id="11" name="Rounded Rectangle 10"/>
          <p:cNvSpPr/>
          <p:nvPr/>
        </p:nvSpPr>
        <p:spPr>
          <a:xfrm>
            <a:off x="3193434" y="2836293"/>
            <a:ext cx="2743200" cy="1371600"/>
          </a:xfrm>
          <a:prstGeom prst="roundRect">
            <a:avLst>
              <a:gd name="adj" fmla="val 9749"/>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sz="1600" i="1" dirty="0">
                <a:solidFill>
                  <a:srgbClr val="002060"/>
                </a:solidFill>
                <a:latin typeface="Times New Roman" pitchFamily="18" charset="0"/>
                <a:cs typeface="Times New Roman" pitchFamily="18" charset="0"/>
              </a:rPr>
              <a:t>“Testing starts with unit test and concludes with system testing”</a:t>
            </a:r>
          </a:p>
        </p:txBody>
      </p:sp>
      <p:sp>
        <p:nvSpPr>
          <p:cNvPr id="12" name="Rounded Rectangle 11"/>
          <p:cNvSpPr/>
          <p:nvPr/>
        </p:nvSpPr>
        <p:spPr>
          <a:xfrm>
            <a:off x="6074656" y="2836293"/>
            <a:ext cx="2743200" cy="1371600"/>
          </a:xfrm>
          <a:prstGeom prst="roundRect">
            <a:avLst>
              <a:gd name="adj" fmla="val 9749"/>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sz="1600" i="1" dirty="0">
                <a:solidFill>
                  <a:srgbClr val="002060"/>
                </a:solidFill>
                <a:latin typeface="Times New Roman" pitchFamily="18" charset="0"/>
                <a:cs typeface="Times New Roman" pitchFamily="18" charset="0"/>
              </a:rPr>
              <a:t>“Testing entails running software products under known conditions with defined inputs and documented outcomes”</a:t>
            </a:r>
          </a:p>
        </p:txBody>
      </p:sp>
      <p:sp>
        <p:nvSpPr>
          <p:cNvPr id="13" name="Rounded Rectangle 12"/>
          <p:cNvSpPr/>
          <p:nvPr/>
        </p:nvSpPr>
        <p:spPr>
          <a:xfrm>
            <a:off x="314906" y="4416005"/>
            <a:ext cx="2743200" cy="1371600"/>
          </a:xfrm>
          <a:prstGeom prst="roundRect">
            <a:avLst>
              <a:gd name="adj" fmla="val 9749"/>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sz="1600" i="1" dirty="0">
                <a:solidFill>
                  <a:srgbClr val="002060"/>
                </a:solidFill>
                <a:latin typeface="Times New Roman" pitchFamily="18" charset="0"/>
                <a:cs typeface="Times New Roman" pitchFamily="18" charset="0"/>
              </a:rPr>
              <a:t>“Essential element of test is the expected result”</a:t>
            </a:r>
          </a:p>
        </p:txBody>
      </p:sp>
      <p:sp>
        <p:nvSpPr>
          <p:cNvPr id="14" name="Rounded Rectangle 13"/>
          <p:cNvSpPr/>
          <p:nvPr/>
        </p:nvSpPr>
        <p:spPr>
          <a:xfrm>
            <a:off x="3193434" y="4416005"/>
            <a:ext cx="2743200" cy="1371600"/>
          </a:xfrm>
          <a:prstGeom prst="roundRect">
            <a:avLst>
              <a:gd name="adj" fmla="val 9749"/>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sz="1600" i="1" dirty="0">
                <a:solidFill>
                  <a:srgbClr val="002060"/>
                </a:solidFill>
                <a:latin typeface="Times New Roman" pitchFamily="18" charset="0"/>
                <a:cs typeface="Times New Roman" pitchFamily="18" charset="0"/>
              </a:rPr>
              <a:t>“The amount of structural coverage is commensurate with the level of risk posed”</a:t>
            </a:r>
          </a:p>
        </p:txBody>
      </p:sp>
      <p:sp>
        <p:nvSpPr>
          <p:cNvPr id="15" name="Rounded Rectangle 14"/>
          <p:cNvSpPr/>
          <p:nvPr/>
        </p:nvSpPr>
        <p:spPr>
          <a:xfrm>
            <a:off x="6074656" y="4416005"/>
            <a:ext cx="2743200" cy="1371600"/>
          </a:xfrm>
          <a:prstGeom prst="roundRect">
            <a:avLst>
              <a:gd name="adj" fmla="val 9749"/>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sz="1600" i="1" dirty="0">
                <a:solidFill>
                  <a:srgbClr val="002060"/>
                </a:solidFill>
                <a:latin typeface="Times New Roman" pitchFamily="18" charset="0"/>
                <a:cs typeface="Times New Roman" pitchFamily="18" charset="0"/>
              </a:rPr>
              <a:t>“Regression analysis and testing are employed to provide assurance that a change has not created a problem”</a:t>
            </a:r>
          </a:p>
        </p:txBody>
      </p:sp>
      <p:pic>
        <p:nvPicPr>
          <p:cNvPr id="16"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
        <p:nvSpPr>
          <p:cNvPr id="17"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2727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dirty="0" smtClean="0">
                <a:solidFill>
                  <a:srgbClr val="002060"/>
                </a:solidFill>
              </a:rPr>
              <a:t>Medical Device Software Defects</a:t>
            </a:r>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0286" y="1186129"/>
            <a:ext cx="8929777" cy="3827047"/>
          </a:xfrm>
          <a:prstGeom prst="rect">
            <a:avLst/>
          </a:prstGeom>
          <a:effectLst>
            <a:outerShdw blurRad="63500" sx="102000" sy="102000" algn="ctr" rotWithShape="0">
              <a:prstClr val="black">
                <a:alpha val="40000"/>
              </a:prstClr>
            </a:outerShdw>
          </a:effectLst>
        </p:spPr>
      </p:pic>
      <p:sp>
        <p:nvSpPr>
          <p:cNvPr id="16" name="Rounded Rectangle 15"/>
          <p:cNvSpPr/>
          <p:nvPr/>
        </p:nvSpPr>
        <p:spPr>
          <a:xfrm>
            <a:off x="426303" y="3099652"/>
            <a:ext cx="8448675" cy="2176972"/>
          </a:xfrm>
          <a:prstGeom prst="roundRect">
            <a:avLst>
              <a:gd name="adj" fmla="val 9749"/>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en-US" altLang="en-US" i="1" dirty="0" smtClean="0">
                <a:solidFill>
                  <a:srgbClr val="002060"/>
                </a:solidFill>
                <a:latin typeface="Times New Roman" pitchFamily="18" charset="0"/>
                <a:cs typeface="Times New Roman" pitchFamily="18" charset="0"/>
              </a:rPr>
              <a:t>“An </a:t>
            </a:r>
            <a:r>
              <a:rPr lang="en-US" altLang="en-US" i="1" dirty="0">
                <a:solidFill>
                  <a:srgbClr val="002060"/>
                </a:solidFill>
                <a:latin typeface="Times New Roman" pitchFamily="18" charset="0"/>
                <a:cs typeface="Times New Roman" pitchFamily="18" charset="0"/>
              </a:rPr>
              <a:t>FDA analysis of 3,140 medical device recalls conducted between 1992 and 1998 reveals that </a:t>
            </a:r>
            <a:r>
              <a:rPr lang="en-US" altLang="en-US" b="1" i="1" dirty="0">
                <a:solidFill>
                  <a:srgbClr val="FF0000"/>
                </a:solidFill>
                <a:latin typeface="Times New Roman" pitchFamily="18" charset="0"/>
                <a:cs typeface="Times New Roman" pitchFamily="18" charset="0"/>
              </a:rPr>
              <a:t>79% of software-related recalls were caused by software defects introduced when changes were made to the software after its initial production and </a:t>
            </a:r>
            <a:r>
              <a:rPr lang="en-US" altLang="en-US" b="1" i="1" dirty="0" smtClean="0">
                <a:solidFill>
                  <a:srgbClr val="FF0000"/>
                </a:solidFill>
                <a:latin typeface="Times New Roman" pitchFamily="18" charset="0"/>
                <a:cs typeface="Times New Roman" pitchFamily="18" charset="0"/>
              </a:rPr>
              <a:t>distribution</a:t>
            </a:r>
            <a:r>
              <a:rPr lang="en-US" altLang="en-US" i="1" dirty="0" smtClean="0">
                <a:solidFill>
                  <a:srgbClr val="002060"/>
                </a:solidFill>
                <a:latin typeface="Times New Roman" pitchFamily="18" charset="0"/>
                <a:cs typeface="Times New Roman" pitchFamily="18" charset="0"/>
              </a:rPr>
              <a:t>.</a:t>
            </a:r>
          </a:p>
          <a:p>
            <a:endParaRPr lang="en-US" altLang="en-US" i="1" dirty="0">
              <a:solidFill>
                <a:srgbClr val="002060"/>
              </a:solidFill>
              <a:latin typeface="Times New Roman" pitchFamily="18" charset="0"/>
              <a:cs typeface="Times New Roman" pitchFamily="18" charset="0"/>
            </a:endParaRPr>
          </a:p>
          <a:p>
            <a:r>
              <a:rPr lang="en-US" altLang="en-US" i="1" dirty="0" smtClean="0">
                <a:solidFill>
                  <a:srgbClr val="002060"/>
                </a:solidFill>
                <a:latin typeface="Times New Roman" pitchFamily="18" charset="0"/>
                <a:cs typeface="Times New Roman" pitchFamily="18" charset="0"/>
              </a:rPr>
              <a:t>The </a:t>
            </a:r>
            <a:r>
              <a:rPr lang="en-US" altLang="en-US" i="1" dirty="0">
                <a:solidFill>
                  <a:srgbClr val="002060"/>
                </a:solidFill>
                <a:latin typeface="Times New Roman" pitchFamily="18" charset="0"/>
                <a:cs typeface="Times New Roman" pitchFamily="18" charset="0"/>
              </a:rPr>
              <a:t>primary cause of these critical failures: repeatability. </a:t>
            </a:r>
            <a:r>
              <a:rPr lang="en-US" altLang="en-US" b="1" i="1" dirty="0">
                <a:solidFill>
                  <a:srgbClr val="FF0000"/>
                </a:solidFill>
                <a:latin typeface="Times New Roman" pitchFamily="18" charset="0"/>
                <a:cs typeface="Times New Roman" pitchFamily="18" charset="0"/>
              </a:rPr>
              <a:t>A software development process with a lack of repeatability is destined to failure</a:t>
            </a:r>
            <a:r>
              <a:rPr lang="en-US" altLang="en-US" b="1" i="1" dirty="0" smtClean="0">
                <a:solidFill>
                  <a:srgbClr val="FF0000"/>
                </a:solidFill>
                <a:latin typeface="Times New Roman" pitchFamily="18" charset="0"/>
                <a:cs typeface="Times New Roman" pitchFamily="18" charset="0"/>
              </a:rPr>
              <a:t>.”</a:t>
            </a:r>
            <a:r>
              <a:rPr lang="en-US" altLang="en-US" i="1" dirty="0" smtClean="0">
                <a:solidFill>
                  <a:srgbClr val="002060"/>
                </a:solidFill>
                <a:latin typeface="Times New Roman" pitchFamily="18" charset="0"/>
                <a:cs typeface="Times New Roman" pitchFamily="18" charset="0"/>
              </a:rPr>
              <a:t> </a:t>
            </a:r>
            <a:endParaRPr lang="en-US" altLang="en-US" i="1" dirty="0">
              <a:solidFill>
                <a:srgbClr val="002060"/>
              </a:solidFill>
              <a:latin typeface="Times New Roman" pitchFamily="18" charset="0"/>
              <a:cs typeface="Times New Roman" pitchFamily="18" charset="0"/>
            </a:endParaRPr>
          </a:p>
        </p:txBody>
      </p:sp>
      <p:pic>
        <p:nvPicPr>
          <p:cNvPr id="5"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
        <p:nvSpPr>
          <p:cNvPr id="6" name="Rectangle 8"/>
          <p:cNvSpPr/>
          <p:nvPr/>
        </p:nvSpPr>
        <p:spPr>
          <a:xfrm>
            <a:off x="18728" y="1001823"/>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553578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81956" y="2204864"/>
            <a:ext cx="4783974" cy="3200876"/>
          </a:xfrm>
          <a:prstGeom prst="rect">
            <a:avLst/>
          </a:prstGeom>
          <a:noFill/>
        </p:spPr>
        <p:txBody>
          <a:bodyPr wrap="square" rtlCol="0">
            <a:spAutoFit/>
          </a:bodyPr>
          <a:lstStyle/>
          <a:p>
            <a:pPr>
              <a:lnSpc>
                <a:spcPct val="80000"/>
              </a:lnSpc>
            </a:pPr>
            <a:r>
              <a:rPr lang="en-US" altLang="en-US" sz="2000" b="1" dirty="0" smtClean="0">
                <a:solidFill>
                  <a:srgbClr val="C00000"/>
                </a:solidFill>
              </a:rPr>
              <a:t>Medical Device Software – </a:t>
            </a:r>
          </a:p>
          <a:p>
            <a:pPr>
              <a:lnSpc>
                <a:spcPct val="80000"/>
              </a:lnSpc>
            </a:pPr>
            <a:r>
              <a:rPr lang="en-US" altLang="en-US" sz="2000" b="1" i="1" dirty="0" smtClean="0">
                <a:solidFill>
                  <a:srgbClr val="C00000"/>
                </a:solidFill>
              </a:rPr>
              <a:t>Software Lifecycle Processes</a:t>
            </a:r>
          </a:p>
          <a:p>
            <a:pPr>
              <a:lnSpc>
                <a:spcPct val="80000"/>
              </a:lnSpc>
            </a:pPr>
            <a:r>
              <a:rPr lang="en-US" altLang="en-US" sz="1400" dirty="0" smtClean="0"/>
              <a:t>First edition 2006-05</a:t>
            </a:r>
            <a:endParaRPr lang="en-US" altLang="en-US" sz="1400" dirty="0"/>
          </a:p>
          <a:p>
            <a:pPr>
              <a:lnSpc>
                <a:spcPct val="80000"/>
              </a:lnSpc>
            </a:pPr>
            <a:endParaRPr lang="en-US" altLang="en-US" dirty="0"/>
          </a:p>
          <a:p>
            <a:pPr>
              <a:lnSpc>
                <a:spcPct val="80000"/>
              </a:lnSpc>
            </a:pPr>
            <a:r>
              <a:rPr lang="en-US" altLang="en-US" sz="2000" b="1" dirty="0" smtClean="0">
                <a:solidFill>
                  <a:srgbClr val="002060"/>
                </a:solidFill>
              </a:rPr>
              <a:t>Section 5.5 </a:t>
            </a:r>
          </a:p>
          <a:p>
            <a:pPr>
              <a:lnSpc>
                <a:spcPct val="80000"/>
              </a:lnSpc>
            </a:pPr>
            <a:r>
              <a:rPr lang="en-US" altLang="en-US" i="1" dirty="0" smtClean="0">
                <a:solidFill>
                  <a:srgbClr val="002060"/>
                </a:solidFill>
              </a:rPr>
              <a:t>Software Unit Implementation and Verification</a:t>
            </a:r>
          </a:p>
          <a:p>
            <a:pPr>
              <a:lnSpc>
                <a:spcPct val="80000"/>
              </a:lnSpc>
            </a:pPr>
            <a:endParaRPr lang="en-US" altLang="en-US" sz="2000" i="1" dirty="0">
              <a:solidFill>
                <a:srgbClr val="002060"/>
              </a:solidFill>
            </a:endParaRPr>
          </a:p>
          <a:p>
            <a:pPr>
              <a:lnSpc>
                <a:spcPct val="80000"/>
              </a:lnSpc>
            </a:pPr>
            <a:r>
              <a:rPr lang="en-US" altLang="en-US" sz="2000" b="1" dirty="0" smtClean="0">
                <a:solidFill>
                  <a:srgbClr val="002060"/>
                </a:solidFill>
              </a:rPr>
              <a:t>Section 5.6</a:t>
            </a:r>
          </a:p>
          <a:p>
            <a:pPr>
              <a:lnSpc>
                <a:spcPct val="80000"/>
              </a:lnSpc>
            </a:pPr>
            <a:r>
              <a:rPr lang="en-US" altLang="en-US" i="1" dirty="0" smtClean="0">
                <a:solidFill>
                  <a:srgbClr val="002060"/>
                </a:solidFill>
              </a:rPr>
              <a:t>Software Integration and Integration Testing</a:t>
            </a:r>
          </a:p>
          <a:p>
            <a:pPr>
              <a:lnSpc>
                <a:spcPct val="80000"/>
              </a:lnSpc>
            </a:pPr>
            <a:endParaRPr lang="en-US" altLang="en-US" sz="2000" i="1" dirty="0">
              <a:solidFill>
                <a:srgbClr val="002060"/>
              </a:solidFill>
            </a:endParaRPr>
          </a:p>
          <a:p>
            <a:pPr>
              <a:lnSpc>
                <a:spcPct val="80000"/>
              </a:lnSpc>
            </a:pPr>
            <a:r>
              <a:rPr lang="en-US" altLang="en-US" sz="2000" b="1" dirty="0" smtClean="0">
                <a:solidFill>
                  <a:srgbClr val="002060"/>
                </a:solidFill>
              </a:rPr>
              <a:t>Section 5.7</a:t>
            </a:r>
          </a:p>
          <a:p>
            <a:pPr>
              <a:lnSpc>
                <a:spcPct val="80000"/>
              </a:lnSpc>
            </a:pPr>
            <a:r>
              <a:rPr lang="en-US" altLang="en-US" i="1" dirty="0" smtClean="0">
                <a:solidFill>
                  <a:srgbClr val="002060"/>
                </a:solidFill>
              </a:rPr>
              <a:t>Software System Testing</a:t>
            </a:r>
            <a:endParaRPr lang="en-US" dirty="0">
              <a:solidFill>
                <a:srgbClr val="002060"/>
              </a:solidFill>
            </a:endParaRPr>
          </a:p>
          <a:p>
            <a:endParaRPr lang="en-US" dirty="0"/>
          </a:p>
        </p:txBody>
      </p:sp>
      <p:pic>
        <p:nvPicPr>
          <p:cNvPr id="1026" name="Picture 2"/>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556792"/>
            <a:ext cx="3883611" cy="4744528"/>
          </a:xfrm>
          <a:prstGeom prst="rect">
            <a:avLst/>
          </a:prstGeom>
          <a:noFill/>
          <a:ln w="9525">
            <a:noFill/>
            <a:miter lim="800000"/>
            <a:headEnd/>
            <a:tailEnd/>
          </a:ln>
          <a:effectLst/>
          <a:scene3d>
            <a:camera prst="perspectiveContrastingRightFacing" fov="3300000">
              <a:rot lat="486000" lon="19530000" rev="174000"/>
            </a:camera>
            <a:lightRig rig="threePt" dir="t"/>
          </a:scene3d>
          <a:sp3d extrusionH="190500">
            <a:bevelT w="82550" h="44450"/>
            <a:bevelB w="82550" h="44450"/>
          </a:sp3d>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a:xfrm>
            <a:off x="457200" y="-27384"/>
            <a:ext cx="8229600" cy="1143000"/>
          </a:xfrm>
        </p:spPr>
        <p:txBody>
          <a:bodyPr>
            <a:normAutofit/>
          </a:bodyPr>
          <a:lstStyle/>
          <a:p>
            <a:r>
              <a:rPr lang="en-US" sz="2800" dirty="0">
                <a:solidFill>
                  <a:srgbClr val="002060"/>
                </a:solidFill>
              </a:rPr>
              <a:t>International Standard for Medical Device Software</a:t>
            </a:r>
          </a:p>
        </p:txBody>
      </p:sp>
      <p:sp>
        <p:nvSpPr>
          <p:cNvPr id="4" name="TextBox 3"/>
          <p:cNvSpPr txBox="1"/>
          <p:nvPr/>
        </p:nvSpPr>
        <p:spPr>
          <a:xfrm>
            <a:off x="3981956" y="1556792"/>
            <a:ext cx="1840953" cy="584775"/>
          </a:xfrm>
          <a:prstGeom prst="rect">
            <a:avLst/>
          </a:prstGeom>
          <a:noFill/>
        </p:spPr>
        <p:txBody>
          <a:bodyPr wrap="none" rtlCol="0">
            <a:spAutoFit/>
          </a:bodyPr>
          <a:lstStyle/>
          <a:p>
            <a:r>
              <a:rPr lang="en-US" sz="3200" b="1" dirty="0" smtClean="0"/>
              <a:t>IEC 62304</a:t>
            </a:r>
            <a:endParaRPr lang="en-US" sz="32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
        <p:nvSpPr>
          <p:cNvPr id="8"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645351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8355" y="3432175"/>
            <a:ext cx="7867291" cy="1477328"/>
          </a:xfrm>
          <a:prstGeom prst="rect">
            <a:avLst/>
          </a:prstGeom>
        </p:spPr>
        <p:txBody>
          <a:bodyPr wrap="square">
            <a:spAutoFit/>
          </a:bodyPr>
          <a:lstStyle/>
          <a:p>
            <a:r>
              <a:rPr lang="en-US" i="1" dirty="0" smtClean="0">
                <a:solidFill>
                  <a:srgbClr val="FF0000"/>
                </a:solidFill>
              </a:rPr>
              <a:t>The </a:t>
            </a:r>
            <a:r>
              <a:rPr lang="en-US" i="1" dirty="0">
                <a:solidFill>
                  <a:srgbClr val="FF0000"/>
                </a:solidFill>
              </a:rPr>
              <a:t>software safety classes shall initially be assigned based on severity as follows</a:t>
            </a:r>
            <a:r>
              <a:rPr lang="en-US" i="1" dirty="0" smtClean="0">
                <a:solidFill>
                  <a:srgbClr val="FF0000"/>
                </a:solidFill>
              </a:rPr>
              <a:t>:</a:t>
            </a:r>
          </a:p>
          <a:p>
            <a:endParaRPr lang="en-US" dirty="0"/>
          </a:p>
          <a:p>
            <a:pPr marL="285750" indent="-285750">
              <a:buFont typeface="Arial" pitchFamily="34" charset="0"/>
              <a:buChar char="•"/>
            </a:pPr>
            <a:r>
              <a:rPr lang="en-US" b="1" dirty="0">
                <a:solidFill>
                  <a:srgbClr val="002060"/>
                </a:solidFill>
              </a:rPr>
              <a:t>Class A: </a:t>
            </a:r>
            <a:r>
              <a:rPr lang="en-US" dirty="0">
                <a:solidFill>
                  <a:srgbClr val="002060"/>
                </a:solidFill>
              </a:rPr>
              <a:t>No injury or damage to health is possible</a:t>
            </a:r>
          </a:p>
          <a:p>
            <a:pPr marL="285750" indent="-285750">
              <a:buFont typeface="Arial" pitchFamily="34" charset="0"/>
              <a:buChar char="•"/>
            </a:pPr>
            <a:r>
              <a:rPr lang="en-US" b="1" dirty="0">
                <a:solidFill>
                  <a:srgbClr val="002060"/>
                </a:solidFill>
              </a:rPr>
              <a:t>Class B: </a:t>
            </a:r>
            <a:r>
              <a:rPr lang="en-US" dirty="0">
                <a:solidFill>
                  <a:srgbClr val="002060"/>
                </a:solidFill>
              </a:rPr>
              <a:t>Non-SERIOUS INJURY is possible</a:t>
            </a:r>
          </a:p>
          <a:p>
            <a:pPr marL="285750" indent="-285750">
              <a:buFont typeface="Arial" pitchFamily="34" charset="0"/>
              <a:buChar char="•"/>
            </a:pPr>
            <a:r>
              <a:rPr lang="en-US" b="1" dirty="0">
                <a:solidFill>
                  <a:srgbClr val="002060"/>
                </a:solidFill>
              </a:rPr>
              <a:t>Class C: </a:t>
            </a:r>
            <a:r>
              <a:rPr lang="en-US" dirty="0">
                <a:solidFill>
                  <a:srgbClr val="002060"/>
                </a:solidFill>
              </a:rPr>
              <a:t>Death or SERIOUS INJURY is possible</a:t>
            </a:r>
          </a:p>
        </p:txBody>
      </p:sp>
      <p:sp>
        <p:nvSpPr>
          <p:cNvPr id="4" name="Title 3"/>
          <p:cNvSpPr>
            <a:spLocks noGrp="1"/>
          </p:cNvSpPr>
          <p:nvPr>
            <p:ph type="title"/>
          </p:nvPr>
        </p:nvSpPr>
        <p:spPr>
          <a:xfrm>
            <a:off x="457200" y="125760"/>
            <a:ext cx="8229600" cy="1143000"/>
          </a:xfrm>
        </p:spPr>
        <p:txBody>
          <a:bodyPr>
            <a:normAutofit/>
          </a:bodyPr>
          <a:lstStyle/>
          <a:p>
            <a:r>
              <a:rPr lang="en-US" sz="2800" dirty="0">
                <a:solidFill>
                  <a:srgbClr val="002060"/>
                </a:solidFill>
              </a:rPr>
              <a:t>IEC 62304  - Software Safety Classifications</a:t>
            </a:r>
          </a:p>
        </p:txBody>
      </p:sp>
      <p:sp>
        <p:nvSpPr>
          <p:cNvPr id="5" name="Rounded Rectangle 4"/>
          <p:cNvSpPr/>
          <p:nvPr/>
        </p:nvSpPr>
        <p:spPr>
          <a:xfrm>
            <a:off x="681486" y="1583665"/>
            <a:ext cx="7755147" cy="1371600"/>
          </a:xfrm>
          <a:prstGeom prst="roundRect">
            <a:avLst>
              <a:gd name="adj" fmla="val 9749"/>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sz="1600" i="1" dirty="0">
                <a:solidFill>
                  <a:srgbClr val="002060"/>
                </a:solidFill>
                <a:latin typeface="Times New Roman" pitchFamily="18" charset="0"/>
                <a:cs typeface="Times New Roman" pitchFamily="18" charset="0"/>
              </a:rPr>
              <a:t>“The MANUFACTURER shall assign to each SOFTWARE SYSTEM a software safety class (A, B, or C) according to the possible effects on the patient, operator, or other people resulting from a HAZARD to which the SOFTWARE SYSTEM can contribute.””</a:t>
            </a:r>
          </a:p>
        </p:txBody>
      </p:sp>
      <p:sp>
        <p:nvSpPr>
          <p:cNvPr id="6"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692725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3200" dirty="0" smtClean="0">
                <a:solidFill>
                  <a:srgbClr val="002060"/>
                </a:solidFill>
              </a:rPr>
              <a:t>IEC 62304 Safety Classification Effects</a:t>
            </a:r>
            <a:endParaRPr lang="en-US" sz="3200" dirty="0">
              <a:solidFill>
                <a:srgbClr val="002060"/>
              </a:solidFill>
            </a:endParaRPr>
          </a:p>
        </p:txBody>
      </p:sp>
      <p:sp>
        <p:nvSpPr>
          <p:cNvPr id="4" name="Rectangle 1"/>
          <p:cNvSpPr>
            <a:spLocks noChangeArrowheads="1"/>
          </p:cNvSpPr>
          <p:nvPr/>
        </p:nvSpPr>
        <p:spPr bwMode="auto">
          <a:xfrm>
            <a:off x="3816350" y="406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292929"/>
                </a:solidFill>
                <a:effectLst/>
                <a:latin typeface="Arial" pitchFamily="34" charset="0"/>
                <a:cs typeface="Arial" pitchFamily="34" charset="0"/>
              </a:rPr>
              <a:t/>
            </a:r>
            <a:br>
              <a:rPr kumimoji="0" lang="en-US" sz="900" b="0" i="0" u="none" strike="noStrike" cap="none" normalizeH="0" baseline="0" smtClean="0">
                <a:ln>
                  <a:noFill/>
                </a:ln>
                <a:solidFill>
                  <a:srgbClr val="292929"/>
                </a:solidFill>
                <a:effectLst/>
                <a:latin typeface="Arial" pitchFamily="34" charset="0"/>
                <a:cs typeface="Arial" pitchFamily="34" charset="0"/>
              </a:rPr>
            </a:br>
            <a:endParaRPr kumimoji="0" lang="en-US" sz="900" b="0" i="0" u="none" strike="noStrike" cap="none" normalizeH="0" baseline="0" smtClean="0">
              <a:ln>
                <a:noFill/>
              </a:ln>
              <a:solidFill>
                <a:srgbClr val="292929"/>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292929"/>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022320245"/>
              </p:ext>
            </p:extLst>
          </p:nvPr>
        </p:nvGraphicFramePr>
        <p:xfrm>
          <a:off x="443121" y="1268760"/>
          <a:ext cx="8278569" cy="46024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3151"/>
                <a:gridCol w="2363637"/>
                <a:gridCol w="2389517"/>
                <a:gridCol w="2312264"/>
              </a:tblGrid>
              <a:tr h="207615">
                <a:tc>
                  <a:txBody>
                    <a:bodyPr/>
                    <a:lstStyle/>
                    <a:p>
                      <a:r>
                        <a:rPr lang="en-US" sz="1200" dirty="0" smtClean="0">
                          <a:solidFill>
                            <a:srgbClr val="002060"/>
                          </a:solidFill>
                        </a:rPr>
                        <a:t>Software Documentation</a:t>
                      </a:r>
                      <a:endParaRPr lang="en-US" sz="1200" dirty="0">
                        <a:solidFill>
                          <a:srgbClr val="002060"/>
                        </a:solidFill>
                      </a:endParaRPr>
                    </a:p>
                  </a:txBody>
                  <a:tcPr/>
                </a:tc>
                <a:tc>
                  <a:txBody>
                    <a:bodyPr/>
                    <a:lstStyle/>
                    <a:p>
                      <a:pPr algn="ctr"/>
                      <a:endParaRPr lang="en-US" sz="1200" dirty="0" smtClean="0">
                        <a:solidFill>
                          <a:srgbClr val="002060"/>
                        </a:solidFill>
                      </a:endParaRPr>
                    </a:p>
                    <a:p>
                      <a:pPr algn="ctr"/>
                      <a:r>
                        <a:rPr lang="en-US" sz="1200" dirty="0" smtClean="0">
                          <a:solidFill>
                            <a:srgbClr val="002060"/>
                          </a:solidFill>
                        </a:rPr>
                        <a:t>Class A</a:t>
                      </a:r>
                      <a:endParaRPr lang="en-US" sz="1200" dirty="0">
                        <a:solidFill>
                          <a:srgbClr val="002060"/>
                        </a:solidFill>
                      </a:endParaRPr>
                    </a:p>
                  </a:txBody>
                  <a:tcPr/>
                </a:tc>
                <a:tc>
                  <a:txBody>
                    <a:bodyPr/>
                    <a:lstStyle/>
                    <a:p>
                      <a:pPr algn="ctr"/>
                      <a:endParaRPr lang="en-US" sz="1200" dirty="0" smtClean="0">
                        <a:solidFill>
                          <a:srgbClr val="002060"/>
                        </a:solidFill>
                      </a:endParaRPr>
                    </a:p>
                    <a:p>
                      <a:pPr algn="ctr"/>
                      <a:r>
                        <a:rPr lang="en-US" sz="1200" dirty="0" smtClean="0">
                          <a:solidFill>
                            <a:srgbClr val="002060"/>
                          </a:solidFill>
                        </a:rPr>
                        <a:t>Class B</a:t>
                      </a:r>
                      <a:endParaRPr lang="en-US" sz="1200" dirty="0">
                        <a:solidFill>
                          <a:srgbClr val="002060"/>
                        </a:solidFill>
                      </a:endParaRPr>
                    </a:p>
                  </a:txBody>
                  <a:tcPr/>
                </a:tc>
                <a:tc>
                  <a:txBody>
                    <a:bodyPr/>
                    <a:lstStyle/>
                    <a:p>
                      <a:pPr algn="ctr"/>
                      <a:endParaRPr lang="en-US" sz="1200" dirty="0" smtClean="0">
                        <a:solidFill>
                          <a:srgbClr val="002060"/>
                        </a:solidFill>
                      </a:endParaRPr>
                    </a:p>
                    <a:p>
                      <a:pPr algn="ctr"/>
                      <a:r>
                        <a:rPr lang="en-US" sz="1200" dirty="0" smtClean="0">
                          <a:solidFill>
                            <a:srgbClr val="002060"/>
                          </a:solidFill>
                        </a:rPr>
                        <a:t>Class C</a:t>
                      </a:r>
                      <a:endParaRPr lang="en-US" sz="1200" dirty="0">
                        <a:solidFill>
                          <a:srgbClr val="002060"/>
                        </a:solidFill>
                      </a:endParaRPr>
                    </a:p>
                  </a:txBody>
                  <a:tcPr/>
                </a:tc>
              </a:tr>
              <a:tr h="370840">
                <a:tc>
                  <a:txBody>
                    <a:bodyPr/>
                    <a:lstStyle/>
                    <a:p>
                      <a:r>
                        <a:rPr lang="en-US" sz="1000" b="1" dirty="0" smtClean="0">
                          <a:solidFill>
                            <a:srgbClr val="002060"/>
                          </a:solidFill>
                        </a:rPr>
                        <a:t>Software development plan</a:t>
                      </a:r>
                      <a:endParaRPr lang="en-US" sz="1000" b="1" dirty="0">
                        <a:solidFill>
                          <a:srgbClr val="002060"/>
                        </a:solidFill>
                      </a:endParaRPr>
                    </a:p>
                  </a:txBody>
                  <a:tcPr/>
                </a:tc>
                <a:tc gridSpan="3">
                  <a:txBody>
                    <a:bodyPr/>
                    <a:lstStyle/>
                    <a:p>
                      <a:r>
                        <a:rPr lang="en-US" sz="1000" dirty="0" smtClean="0">
                          <a:solidFill>
                            <a:srgbClr val="002060"/>
                          </a:solidFill>
                        </a:rPr>
                        <a:t>Must contain contents to sections 5.1 IEC 62304:2006. The plan's content list increases as the class increases, but a plan is required for all classes.</a:t>
                      </a:r>
                      <a:endParaRPr lang="en-US" sz="1000" dirty="0">
                        <a:solidFill>
                          <a:srgbClr val="002060"/>
                        </a:solidFill>
                      </a:endParaRPr>
                    </a:p>
                  </a:txBody>
                  <a:tcPr/>
                </a:tc>
                <a:tc hMerge="1">
                  <a:txBody>
                    <a:bodyPr/>
                    <a:lstStyle/>
                    <a:p>
                      <a:endParaRPr lang="en-US"/>
                    </a:p>
                  </a:txBody>
                  <a:tcPr/>
                </a:tc>
                <a:tc hMerge="1">
                  <a:txBody>
                    <a:bodyPr/>
                    <a:lstStyle/>
                    <a:p>
                      <a:endParaRPr lang="en-US"/>
                    </a:p>
                  </a:txBody>
                  <a:tcPr/>
                </a:tc>
              </a:tr>
              <a:tr h="370840">
                <a:tc>
                  <a:txBody>
                    <a:bodyPr/>
                    <a:lstStyle/>
                    <a:p>
                      <a:r>
                        <a:rPr lang="en-US" sz="1000" b="1" i="0" kern="1200" dirty="0" smtClean="0">
                          <a:solidFill>
                            <a:srgbClr val="002060"/>
                          </a:solidFill>
                          <a:effectLst/>
                          <a:latin typeface="+mn-lt"/>
                          <a:ea typeface="+mn-ea"/>
                          <a:cs typeface="+mn-cs"/>
                        </a:rPr>
                        <a:t>Software requirements specification</a:t>
                      </a:r>
                      <a:endParaRPr lang="en-US" sz="1000" b="1" dirty="0">
                        <a:solidFill>
                          <a:srgbClr val="002060"/>
                        </a:solidFill>
                      </a:endParaRPr>
                    </a:p>
                  </a:txBody>
                  <a:tcPr/>
                </a:tc>
                <a:tc gridSpan="3">
                  <a:txBody>
                    <a:bodyPr/>
                    <a:lstStyle/>
                    <a:p>
                      <a:r>
                        <a:rPr lang="en-US" sz="1000" b="0" i="0" kern="1200" dirty="0" smtClean="0">
                          <a:solidFill>
                            <a:srgbClr val="002060"/>
                          </a:solidFill>
                          <a:effectLst/>
                          <a:latin typeface="+mn-lt"/>
                          <a:ea typeface="+mn-ea"/>
                          <a:cs typeface="+mn-cs"/>
                        </a:rPr>
                        <a:t>Software requirements specification conforming to 5.2 IEC 62304:2006. The content list for the software requirements specification increases as the class increases, but a document is required for all classes.</a:t>
                      </a:r>
                      <a:endParaRPr lang="en-US" sz="1000" dirty="0">
                        <a:solidFill>
                          <a:srgbClr val="002060"/>
                        </a:solidFill>
                      </a:endParaRPr>
                    </a:p>
                  </a:txBody>
                  <a:tcPr/>
                </a:tc>
                <a:tc hMerge="1">
                  <a:txBody>
                    <a:bodyPr/>
                    <a:lstStyle/>
                    <a:p>
                      <a:endParaRPr lang="en-US"/>
                    </a:p>
                  </a:txBody>
                  <a:tcPr/>
                </a:tc>
                <a:tc hMerge="1">
                  <a:txBody>
                    <a:bodyPr/>
                    <a:lstStyle/>
                    <a:p>
                      <a:endParaRPr lang="en-US"/>
                    </a:p>
                  </a:txBody>
                  <a:tcPr/>
                </a:tc>
              </a:tr>
              <a:tr h="370840">
                <a:tc>
                  <a:txBody>
                    <a:bodyPr/>
                    <a:lstStyle/>
                    <a:p>
                      <a:r>
                        <a:rPr lang="en-US" sz="1000" b="1" dirty="0">
                          <a:solidFill>
                            <a:srgbClr val="002060"/>
                          </a:solidFill>
                          <a:effectLst/>
                        </a:rPr>
                        <a:t>Software architecture</a:t>
                      </a:r>
                      <a:endParaRPr lang="en-US" sz="1000" b="1" dirty="0">
                        <a:solidFill>
                          <a:srgbClr val="002060"/>
                        </a:solidFill>
                      </a:endParaRPr>
                    </a:p>
                  </a:txBody>
                  <a:tcPr marL="38100" marR="38100" marT="38100" marB="38100"/>
                </a:tc>
                <a:tc>
                  <a:txBody>
                    <a:bodyPr/>
                    <a:lstStyle/>
                    <a:p>
                      <a:r>
                        <a:rPr lang="en-US" sz="1000" b="0" i="0" kern="1200" dirty="0" smtClean="0">
                          <a:solidFill>
                            <a:srgbClr val="002060"/>
                          </a:solidFill>
                          <a:effectLst/>
                          <a:latin typeface="+mn-lt"/>
                          <a:ea typeface="+mn-ea"/>
                          <a:cs typeface="+mn-cs"/>
                        </a:rPr>
                        <a:t>Not required.</a:t>
                      </a:r>
                      <a:endParaRPr lang="en-US" sz="1000" dirty="0">
                        <a:solidFill>
                          <a:srgbClr val="002060"/>
                        </a:solidFill>
                      </a:endParaRPr>
                    </a:p>
                  </a:txBody>
                  <a:tcPr/>
                </a:tc>
                <a:tc gridSpan="2">
                  <a:txBody>
                    <a:bodyPr/>
                    <a:lstStyle/>
                    <a:p>
                      <a:r>
                        <a:rPr lang="en-US" sz="1000" b="0" i="0" kern="1200" dirty="0" smtClean="0">
                          <a:solidFill>
                            <a:srgbClr val="002060"/>
                          </a:solidFill>
                          <a:effectLst/>
                          <a:latin typeface="+mn-lt"/>
                          <a:ea typeface="+mn-ea"/>
                          <a:cs typeface="+mn-cs"/>
                        </a:rPr>
                        <a:t>Software architecture to 5.3 IEC 62304:2006. Refined to software unit level for Class C.</a:t>
                      </a:r>
                      <a:endParaRPr lang="en-US" sz="1000" dirty="0">
                        <a:solidFill>
                          <a:srgbClr val="002060"/>
                        </a:solidFill>
                      </a:endParaRPr>
                    </a:p>
                  </a:txBody>
                  <a:tcPr/>
                </a:tc>
                <a:tc hMerge="1">
                  <a:txBody>
                    <a:bodyPr/>
                    <a:lstStyle/>
                    <a:p>
                      <a:endParaRPr lang="en-US"/>
                    </a:p>
                  </a:txBody>
                  <a:tcPr/>
                </a:tc>
              </a:tr>
              <a:tr h="370840">
                <a:tc>
                  <a:txBody>
                    <a:bodyPr/>
                    <a:lstStyle/>
                    <a:p>
                      <a:r>
                        <a:rPr lang="en-US" sz="1000" b="1" dirty="0">
                          <a:solidFill>
                            <a:srgbClr val="002060"/>
                          </a:solidFill>
                          <a:effectLst/>
                        </a:rPr>
                        <a:t>Software detailed design</a:t>
                      </a:r>
                      <a:endParaRPr lang="en-US" sz="1000" b="1" dirty="0">
                        <a:solidFill>
                          <a:srgbClr val="002060"/>
                        </a:solidFill>
                      </a:endParaRPr>
                    </a:p>
                  </a:txBody>
                  <a:tcPr marL="38100" marR="38100" marT="38100" marB="381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rgbClr val="002060"/>
                          </a:solidFill>
                          <a:effectLst/>
                          <a:latin typeface="+mn-lt"/>
                          <a:ea typeface="+mn-ea"/>
                          <a:cs typeface="+mn-cs"/>
                        </a:rPr>
                        <a:t>Not required.</a:t>
                      </a:r>
                      <a:endParaRPr lang="en-US" sz="1000" dirty="0" smtClean="0">
                        <a:solidFill>
                          <a:srgbClr val="002060"/>
                        </a:solidFill>
                      </a:endParaRPr>
                    </a:p>
                  </a:txBody>
                  <a:tcPr/>
                </a:tc>
                <a:tc>
                  <a:txBody>
                    <a:bodyPr/>
                    <a:lstStyle/>
                    <a:p>
                      <a:endParaRPr lang="en-US">
                        <a:solidFill>
                          <a:srgbClr val="002060"/>
                        </a:solidFill>
                      </a:endParaRPr>
                    </a:p>
                  </a:txBody>
                  <a:tcPr/>
                </a:tc>
                <a:tc>
                  <a:txBody>
                    <a:bodyPr/>
                    <a:lstStyle/>
                    <a:p>
                      <a:r>
                        <a:rPr lang="en-US" sz="1000" b="0" i="0" kern="1200" dirty="0" smtClean="0">
                          <a:solidFill>
                            <a:srgbClr val="002060"/>
                          </a:solidFill>
                          <a:effectLst/>
                          <a:latin typeface="+mn-lt"/>
                          <a:ea typeface="+mn-ea"/>
                          <a:cs typeface="+mn-cs"/>
                        </a:rPr>
                        <a:t>Document detailed design for software</a:t>
                      </a:r>
                      <a:br>
                        <a:rPr lang="en-US" sz="1000" b="0" i="0" kern="1200" dirty="0" smtClean="0">
                          <a:solidFill>
                            <a:srgbClr val="002060"/>
                          </a:solidFill>
                          <a:effectLst/>
                          <a:latin typeface="+mn-lt"/>
                          <a:ea typeface="+mn-ea"/>
                          <a:cs typeface="+mn-cs"/>
                        </a:rPr>
                      </a:br>
                      <a:r>
                        <a:rPr lang="en-US" sz="1000" b="0" i="0" kern="1200" dirty="0" smtClean="0">
                          <a:solidFill>
                            <a:srgbClr val="002060"/>
                          </a:solidFill>
                          <a:effectLst/>
                          <a:latin typeface="+mn-lt"/>
                          <a:ea typeface="+mn-ea"/>
                          <a:cs typeface="+mn-cs"/>
                        </a:rPr>
                        <a:t>units. (5.4).</a:t>
                      </a:r>
                      <a:endParaRPr lang="en-US" sz="1000" dirty="0">
                        <a:solidFill>
                          <a:srgbClr val="002060"/>
                        </a:solidFill>
                      </a:endParaRPr>
                    </a:p>
                  </a:txBody>
                  <a:tcPr/>
                </a:tc>
              </a:tr>
              <a:tr h="370840">
                <a:tc>
                  <a:txBody>
                    <a:bodyPr/>
                    <a:lstStyle/>
                    <a:p>
                      <a:r>
                        <a:rPr lang="en-US" sz="1000" b="1" dirty="0">
                          <a:solidFill>
                            <a:srgbClr val="002060"/>
                          </a:solidFill>
                          <a:effectLst/>
                        </a:rPr>
                        <a:t>Software unit implementation</a:t>
                      </a:r>
                      <a:endParaRPr lang="en-US" sz="1000" b="1" dirty="0">
                        <a:solidFill>
                          <a:srgbClr val="002060"/>
                        </a:solidFill>
                      </a:endParaRPr>
                    </a:p>
                  </a:txBody>
                  <a:tcPr marL="38100" marR="38100" marT="38100" marB="38100"/>
                </a:tc>
                <a:tc gridSpan="2">
                  <a:txBody>
                    <a:bodyPr/>
                    <a:lstStyle/>
                    <a:p>
                      <a:r>
                        <a:rPr lang="en-US" sz="1000" b="0" i="0" kern="1200" dirty="0" smtClean="0">
                          <a:solidFill>
                            <a:srgbClr val="002060"/>
                          </a:solidFill>
                          <a:effectLst/>
                          <a:latin typeface="+mn-lt"/>
                          <a:ea typeface="+mn-ea"/>
                          <a:cs typeface="+mn-cs"/>
                        </a:rPr>
                        <a:t>All units are implemented, documented and source controlled (5.5.1).</a:t>
                      </a:r>
                      <a:endParaRPr lang="en-US" sz="1000" dirty="0">
                        <a:solidFill>
                          <a:srgbClr val="002060"/>
                        </a:solidFill>
                      </a:endParaRPr>
                    </a:p>
                  </a:txBody>
                  <a:tcPr/>
                </a:tc>
                <a:tc hMerge="1">
                  <a:txBody>
                    <a:bodyPr/>
                    <a:lstStyle/>
                    <a:p>
                      <a:endParaRPr lang="en-US"/>
                    </a:p>
                  </a:txBody>
                  <a:tcPr/>
                </a:tc>
                <a:tc>
                  <a:txBody>
                    <a:bodyPr/>
                    <a:lstStyle/>
                    <a:p>
                      <a:endParaRPr lang="en-US">
                        <a:solidFill>
                          <a:srgbClr val="002060"/>
                        </a:solidFill>
                      </a:endParaRPr>
                    </a:p>
                  </a:txBody>
                  <a:tcPr/>
                </a:tc>
              </a:tr>
              <a:tr h="370840">
                <a:tc>
                  <a:txBody>
                    <a:bodyPr/>
                    <a:lstStyle/>
                    <a:p>
                      <a:r>
                        <a:rPr lang="en-US" sz="1000" b="1" dirty="0">
                          <a:solidFill>
                            <a:srgbClr val="002060"/>
                          </a:solidFill>
                          <a:effectLst/>
                        </a:rPr>
                        <a:t>Software unit verification</a:t>
                      </a:r>
                      <a:endParaRPr lang="en-US" sz="1000" b="1" dirty="0">
                        <a:solidFill>
                          <a:srgbClr val="002060"/>
                        </a:solidFill>
                      </a:endParaRPr>
                    </a:p>
                  </a:txBody>
                  <a:tcPr marL="38100" marR="38100" marT="38100" marB="381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rgbClr val="002060"/>
                          </a:solidFill>
                          <a:effectLst/>
                          <a:latin typeface="+mn-lt"/>
                          <a:ea typeface="+mn-ea"/>
                          <a:cs typeface="+mn-cs"/>
                        </a:rPr>
                        <a:t>Not required.</a:t>
                      </a:r>
                      <a:endParaRPr lang="en-US" sz="1000" dirty="0" smtClean="0">
                        <a:solidFill>
                          <a:srgbClr val="002060"/>
                        </a:solidFill>
                      </a:endParaRPr>
                    </a:p>
                    <a:p>
                      <a:endParaRPr lang="en-US" sz="1000" dirty="0">
                        <a:solidFill>
                          <a:srgbClr val="002060"/>
                        </a:solidFill>
                      </a:endParaRPr>
                    </a:p>
                  </a:txBody>
                  <a:tcPr/>
                </a:tc>
                <a:tc>
                  <a:txBody>
                    <a:bodyPr/>
                    <a:lstStyle/>
                    <a:p>
                      <a:r>
                        <a:rPr lang="en-US" sz="1000" b="0" i="0" kern="1200" dirty="0" smtClean="0">
                          <a:solidFill>
                            <a:srgbClr val="002060"/>
                          </a:solidFill>
                          <a:effectLst/>
                          <a:latin typeface="+mn-lt"/>
                          <a:ea typeface="+mn-ea"/>
                          <a:cs typeface="+mn-cs"/>
                        </a:rPr>
                        <a:t>Define process, tests and acceptance</a:t>
                      </a:r>
                      <a:br>
                        <a:rPr lang="en-US" sz="1000" b="0" i="0" kern="1200" dirty="0" smtClean="0">
                          <a:solidFill>
                            <a:srgbClr val="002060"/>
                          </a:solidFill>
                          <a:effectLst/>
                          <a:latin typeface="+mn-lt"/>
                          <a:ea typeface="+mn-ea"/>
                          <a:cs typeface="+mn-cs"/>
                        </a:rPr>
                      </a:br>
                      <a:r>
                        <a:rPr lang="en-US" sz="1000" b="0" i="0" kern="1200" dirty="0" smtClean="0">
                          <a:solidFill>
                            <a:srgbClr val="002060"/>
                          </a:solidFill>
                          <a:effectLst/>
                          <a:latin typeface="+mn-lt"/>
                          <a:ea typeface="+mn-ea"/>
                          <a:cs typeface="+mn-cs"/>
                        </a:rPr>
                        <a:t>criteria (5.5.2, 5.5.3).</a:t>
                      </a:r>
                      <a:br>
                        <a:rPr lang="en-US" sz="1000" b="0" i="0" kern="1200" dirty="0" smtClean="0">
                          <a:solidFill>
                            <a:srgbClr val="002060"/>
                          </a:solidFill>
                          <a:effectLst/>
                          <a:latin typeface="+mn-lt"/>
                          <a:ea typeface="+mn-ea"/>
                          <a:cs typeface="+mn-cs"/>
                        </a:rPr>
                      </a:br>
                      <a:r>
                        <a:rPr lang="en-US" sz="1000" b="0" i="0" kern="1200" dirty="0" smtClean="0">
                          <a:solidFill>
                            <a:srgbClr val="002060"/>
                          </a:solidFill>
                          <a:effectLst/>
                          <a:latin typeface="+mn-lt"/>
                          <a:ea typeface="+mn-ea"/>
                          <a:cs typeface="+mn-cs"/>
                        </a:rPr>
                        <a:t>Carry out verification (5.5.5)</a:t>
                      </a:r>
                      <a:endParaRPr lang="en-US" sz="1000" dirty="0">
                        <a:solidFill>
                          <a:srgbClr val="002060"/>
                        </a:solidFill>
                      </a:endParaRPr>
                    </a:p>
                  </a:txBody>
                  <a:tcPr/>
                </a:tc>
                <a:tc>
                  <a:txBody>
                    <a:bodyPr/>
                    <a:lstStyle/>
                    <a:p>
                      <a:r>
                        <a:rPr lang="en-US" sz="1000" b="0" i="0" kern="1200" dirty="0" smtClean="0">
                          <a:solidFill>
                            <a:srgbClr val="002060"/>
                          </a:solidFill>
                          <a:effectLst/>
                          <a:latin typeface="+mn-lt"/>
                          <a:ea typeface="+mn-ea"/>
                          <a:cs typeface="+mn-cs"/>
                        </a:rPr>
                        <a:t>Define additional tests and acceptance</a:t>
                      </a:r>
                      <a:br>
                        <a:rPr lang="en-US" sz="1000" b="0" i="0" kern="1200" dirty="0" smtClean="0">
                          <a:solidFill>
                            <a:srgbClr val="002060"/>
                          </a:solidFill>
                          <a:effectLst/>
                          <a:latin typeface="+mn-lt"/>
                          <a:ea typeface="+mn-ea"/>
                          <a:cs typeface="+mn-cs"/>
                        </a:rPr>
                      </a:br>
                      <a:r>
                        <a:rPr lang="en-US" sz="1000" b="0" i="0" kern="1200" dirty="0" smtClean="0">
                          <a:solidFill>
                            <a:srgbClr val="002060"/>
                          </a:solidFill>
                          <a:effectLst/>
                          <a:latin typeface="+mn-lt"/>
                          <a:ea typeface="+mn-ea"/>
                          <a:cs typeface="+mn-cs"/>
                        </a:rPr>
                        <a:t>criteria (5.5.2, 5.5.3, 5.5.4).</a:t>
                      </a:r>
                      <a:br>
                        <a:rPr lang="en-US" sz="1000" b="0" i="0" kern="1200" dirty="0" smtClean="0">
                          <a:solidFill>
                            <a:srgbClr val="002060"/>
                          </a:solidFill>
                          <a:effectLst/>
                          <a:latin typeface="+mn-lt"/>
                          <a:ea typeface="+mn-ea"/>
                          <a:cs typeface="+mn-cs"/>
                        </a:rPr>
                      </a:br>
                      <a:r>
                        <a:rPr lang="en-US" sz="1000" b="0" i="0" kern="1200" dirty="0" smtClean="0">
                          <a:solidFill>
                            <a:srgbClr val="002060"/>
                          </a:solidFill>
                          <a:effectLst/>
                          <a:latin typeface="+mn-lt"/>
                          <a:ea typeface="+mn-ea"/>
                          <a:cs typeface="+mn-cs"/>
                        </a:rPr>
                        <a:t>Carry out verification (5.5.5).</a:t>
                      </a:r>
                      <a:endParaRPr lang="en-US" sz="1000" dirty="0">
                        <a:solidFill>
                          <a:srgbClr val="002060"/>
                        </a:solidFill>
                      </a:endParaRPr>
                    </a:p>
                  </a:txBody>
                  <a:tcPr/>
                </a:tc>
              </a:tr>
              <a:tr h="370840">
                <a:tc>
                  <a:txBody>
                    <a:bodyPr/>
                    <a:lstStyle/>
                    <a:p>
                      <a:r>
                        <a:rPr lang="en-US" sz="1000" b="1" i="0" kern="1200" dirty="0" smtClean="0">
                          <a:solidFill>
                            <a:srgbClr val="002060"/>
                          </a:solidFill>
                          <a:effectLst/>
                          <a:latin typeface="+mn-lt"/>
                          <a:ea typeface="+mn-ea"/>
                          <a:cs typeface="+mn-cs"/>
                        </a:rPr>
                        <a:t>Software integration and integration</a:t>
                      </a:r>
                      <a:br>
                        <a:rPr lang="en-US" sz="1000" b="1" i="0" kern="1200" dirty="0" smtClean="0">
                          <a:solidFill>
                            <a:srgbClr val="002060"/>
                          </a:solidFill>
                          <a:effectLst/>
                          <a:latin typeface="+mn-lt"/>
                          <a:ea typeface="+mn-ea"/>
                          <a:cs typeface="+mn-cs"/>
                        </a:rPr>
                      </a:br>
                      <a:r>
                        <a:rPr lang="en-US" sz="1000" b="1" i="0" kern="1200" dirty="0" smtClean="0">
                          <a:solidFill>
                            <a:srgbClr val="002060"/>
                          </a:solidFill>
                          <a:effectLst/>
                          <a:latin typeface="+mn-lt"/>
                          <a:ea typeface="+mn-ea"/>
                          <a:cs typeface="+mn-cs"/>
                        </a:rPr>
                        <a:t>testing</a:t>
                      </a:r>
                      <a:endParaRPr lang="en-US" sz="1000" b="1" dirty="0">
                        <a:solidFill>
                          <a:srgbClr val="002060"/>
                        </a:solidFill>
                      </a:endParaRPr>
                    </a:p>
                  </a:txBody>
                  <a:tcPr/>
                </a:tc>
                <a:tc>
                  <a:txBody>
                    <a:bodyPr/>
                    <a:lstStyle/>
                    <a:p>
                      <a:r>
                        <a:rPr lang="en-US" sz="1000" b="0" i="0" kern="1200" dirty="0" smtClean="0">
                          <a:solidFill>
                            <a:srgbClr val="002060"/>
                          </a:solidFill>
                          <a:effectLst/>
                          <a:latin typeface="+mn-lt"/>
                          <a:ea typeface="+mn-ea"/>
                          <a:cs typeface="+mn-cs"/>
                        </a:rPr>
                        <a:t>Not required.</a:t>
                      </a:r>
                      <a:endParaRPr lang="en-US" sz="1000" dirty="0">
                        <a:solidFill>
                          <a:srgbClr val="002060"/>
                        </a:solidFill>
                      </a:endParaRPr>
                    </a:p>
                  </a:txBody>
                  <a:tcPr/>
                </a:tc>
                <a:tc gridSpan="2">
                  <a:txBody>
                    <a:bodyPr/>
                    <a:lstStyle/>
                    <a:p>
                      <a:r>
                        <a:rPr lang="en-US" sz="1000" b="0" i="0" kern="1200" dirty="0" smtClean="0">
                          <a:solidFill>
                            <a:srgbClr val="002060"/>
                          </a:solidFill>
                          <a:effectLst/>
                          <a:latin typeface="+mn-lt"/>
                          <a:ea typeface="+mn-ea"/>
                          <a:cs typeface="+mn-cs"/>
                        </a:rPr>
                        <a:t>Integration testing to 5.6 IEC 62304:2006.</a:t>
                      </a:r>
                      <a:endParaRPr lang="en-US" sz="1000" dirty="0">
                        <a:solidFill>
                          <a:srgbClr val="002060"/>
                        </a:solidFill>
                      </a:endParaRPr>
                    </a:p>
                  </a:txBody>
                  <a:tcPr/>
                </a:tc>
                <a:tc hMerge="1">
                  <a:txBody>
                    <a:bodyPr/>
                    <a:lstStyle/>
                    <a:p>
                      <a:endParaRPr lang="en-US"/>
                    </a:p>
                  </a:txBody>
                  <a:tcPr/>
                </a:tc>
              </a:tr>
              <a:tr h="370840">
                <a:tc>
                  <a:txBody>
                    <a:bodyPr/>
                    <a:lstStyle/>
                    <a:p>
                      <a:r>
                        <a:rPr lang="en-US" sz="1000" b="1" dirty="0">
                          <a:solidFill>
                            <a:srgbClr val="002060"/>
                          </a:solidFill>
                          <a:effectLst/>
                        </a:rPr>
                        <a:t>Software system testing</a:t>
                      </a:r>
                      <a:endParaRPr lang="en-US" sz="1000" b="1" dirty="0">
                        <a:solidFill>
                          <a:srgbClr val="002060"/>
                        </a:solidFill>
                      </a:endParaRPr>
                    </a:p>
                  </a:txBody>
                  <a:tcPr marL="38100" marR="38100" marT="38100" marB="381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rgbClr val="002060"/>
                          </a:solidFill>
                          <a:effectLst/>
                          <a:latin typeface="+mn-lt"/>
                          <a:ea typeface="+mn-ea"/>
                          <a:cs typeface="+mn-cs"/>
                        </a:rPr>
                        <a:t>Not required.</a:t>
                      </a:r>
                      <a:endParaRPr lang="en-US" sz="1000" dirty="0" smtClean="0">
                        <a:solidFill>
                          <a:srgbClr val="002060"/>
                        </a:solidFill>
                      </a:endParaRPr>
                    </a:p>
                    <a:p>
                      <a:endParaRPr lang="en-US" sz="1000" dirty="0">
                        <a:solidFill>
                          <a:srgbClr val="002060"/>
                        </a:solidFill>
                      </a:endParaRPr>
                    </a:p>
                  </a:txBody>
                  <a:tcPr/>
                </a:tc>
                <a:tc gridSpan="2">
                  <a:txBody>
                    <a:bodyPr/>
                    <a:lstStyle/>
                    <a:p>
                      <a:r>
                        <a:rPr lang="en-US" sz="1000" b="0" i="0" kern="1200" dirty="0" smtClean="0">
                          <a:solidFill>
                            <a:srgbClr val="002060"/>
                          </a:solidFill>
                          <a:effectLst/>
                          <a:latin typeface="+mn-lt"/>
                          <a:ea typeface="+mn-ea"/>
                          <a:cs typeface="+mn-cs"/>
                        </a:rPr>
                        <a:t>System testing to 5.7 IEC 62304:2006.</a:t>
                      </a:r>
                      <a:endParaRPr lang="en-US" sz="1000" dirty="0">
                        <a:solidFill>
                          <a:srgbClr val="002060"/>
                        </a:solidFill>
                      </a:endParaRPr>
                    </a:p>
                  </a:txBody>
                  <a:tcPr/>
                </a:tc>
                <a:tc hMerge="1">
                  <a:txBody>
                    <a:bodyPr/>
                    <a:lstStyle/>
                    <a:p>
                      <a:endParaRPr lang="en-US"/>
                    </a:p>
                  </a:txBody>
                  <a:tcPr/>
                </a:tc>
              </a:tr>
              <a:tr h="370840">
                <a:tc>
                  <a:txBody>
                    <a:bodyPr/>
                    <a:lstStyle/>
                    <a:p>
                      <a:r>
                        <a:rPr lang="en-US" sz="1000" b="1" dirty="0">
                          <a:solidFill>
                            <a:srgbClr val="002060"/>
                          </a:solidFill>
                          <a:effectLst/>
                        </a:rPr>
                        <a:t>Software release</a:t>
                      </a:r>
                      <a:endParaRPr lang="en-US" sz="1000" b="1" dirty="0">
                        <a:solidFill>
                          <a:srgbClr val="002060"/>
                        </a:solidFill>
                      </a:endParaRPr>
                    </a:p>
                  </a:txBody>
                  <a:tcPr marL="38100" marR="38100" marT="38100" marB="38100"/>
                </a:tc>
                <a:tc>
                  <a:txBody>
                    <a:bodyPr/>
                    <a:lstStyle/>
                    <a:p>
                      <a:r>
                        <a:rPr lang="en-US" sz="1000" dirty="0" smtClean="0">
                          <a:solidFill>
                            <a:srgbClr val="002060"/>
                          </a:solidFill>
                        </a:rPr>
                        <a:t>Document the version of the software</a:t>
                      </a:r>
                    </a:p>
                    <a:p>
                      <a:r>
                        <a:rPr lang="en-US" sz="1000" dirty="0" smtClean="0">
                          <a:solidFill>
                            <a:srgbClr val="002060"/>
                          </a:solidFill>
                        </a:rPr>
                        <a:t>product that is being released (5.8.4).</a:t>
                      </a:r>
                      <a:endParaRPr lang="en-US" sz="1000" dirty="0">
                        <a:solidFill>
                          <a:srgbClr val="002060"/>
                        </a:solidFill>
                      </a:endParaRPr>
                    </a:p>
                  </a:txBody>
                  <a:tcPr/>
                </a:tc>
                <a:tc gridSpan="2">
                  <a:txBody>
                    <a:bodyPr/>
                    <a:lstStyle/>
                    <a:p>
                      <a:r>
                        <a:rPr lang="en-US" sz="1000" b="0" i="0" kern="1200" dirty="0" smtClean="0">
                          <a:solidFill>
                            <a:srgbClr val="002060"/>
                          </a:solidFill>
                          <a:effectLst/>
                          <a:latin typeface="+mn-lt"/>
                          <a:ea typeface="+mn-ea"/>
                          <a:cs typeface="+mn-cs"/>
                        </a:rPr>
                        <a:t>List of remaining software anomalies, annotated with an explanation of the</a:t>
                      </a:r>
                      <a:br>
                        <a:rPr lang="en-US" sz="1000" b="0" i="0" kern="1200" dirty="0" smtClean="0">
                          <a:solidFill>
                            <a:srgbClr val="002060"/>
                          </a:solidFill>
                          <a:effectLst/>
                          <a:latin typeface="+mn-lt"/>
                          <a:ea typeface="+mn-ea"/>
                          <a:cs typeface="+mn-cs"/>
                        </a:rPr>
                      </a:br>
                      <a:r>
                        <a:rPr lang="en-US" sz="1000" b="0" i="0" kern="1200" dirty="0" smtClean="0">
                          <a:solidFill>
                            <a:srgbClr val="002060"/>
                          </a:solidFill>
                          <a:effectLst/>
                          <a:latin typeface="+mn-lt"/>
                          <a:ea typeface="+mn-ea"/>
                          <a:cs typeface="+mn-cs"/>
                        </a:rPr>
                        <a:t>impact on safety or effectiveness, including operator usage and human factors.</a:t>
                      </a:r>
                      <a:endParaRPr lang="en-US" sz="1000" dirty="0">
                        <a:solidFill>
                          <a:srgbClr val="002060"/>
                        </a:solidFill>
                      </a:endParaRPr>
                    </a:p>
                  </a:txBody>
                  <a:tcPr/>
                </a:tc>
                <a:tc hMerge="1">
                  <a:txBody>
                    <a:bodyPr/>
                    <a:lstStyle/>
                    <a:p>
                      <a:endParaRPr lang="en-US"/>
                    </a:p>
                  </a:txBody>
                  <a:tcPr/>
                </a:tc>
              </a:tr>
            </a:tbl>
          </a:graphicData>
        </a:graphic>
      </p:graphicFrame>
      <p:sp>
        <p:nvSpPr>
          <p:cNvPr id="6" name="TextBox 5"/>
          <p:cNvSpPr txBox="1"/>
          <p:nvPr/>
        </p:nvSpPr>
        <p:spPr>
          <a:xfrm>
            <a:off x="478991" y="5874108"/>
            <a:ext cx="8205067" cy="338554"/>
          </a:xfrm>
          <a:prstGeom prst="rect">
            <a:avLst/>
          </a:prstGeom>
          <a:noFill/>
        </p:spPr>
        <p:txBody>
          <a:bodyPr wrap="none" rtlCol="0">
            <a:spAutoFit/>
          </a:bodyPr>
          <a:lstStyle/>
          <a:p>
            <a:pPr algn="ctr"/>
            <a:r>
              <a:rPr lang="en-US" sz="1600" b="1" i="1" dirty="0">
                <a:solidFill>
                  <a:srgbClr val="C00000"/>
                </a:solidFill>
              </a:rPr>
              <a:t>Summary of safety classification effects on the code development documentation and </a:t>
            </a:r>
            <a:r>
              <a:rPr lang="en-US" sz="1600" b="1" i="1" dirty="0" smtClean="0">
                <a:solidFill>
                  <a:srgbClr val="C00000"/>
                </a:solidFill>
              </a:rPr>
              <a:t>process</a:t>
            </a:r>
            <a:endParaRPr lang="en-US" sz="1600" b="1" i="1" dirty="0">
              <a:solidFill>
                <a:srgbClr val="C00000"/>
              </a:solidFill>
            </a:endParaRPr>
          </a:p>
        </p:txBody>
      </p:sp>
      <p:sp>
        <p:nvSpPr>
          <p:cNvPr id="7"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1402668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1736"/>
            <a:ext cx="9144000" cy="1371600"/>
          </a:xfrm>
        </p:spPr>
        <p:txBody>
          <a:bodyPr/>
          <a:lstStyle/>
          <a:p>
            <a:r>
              <a:rPr lang="en-US" dirty="0" smtClean="0">
                <a:solidFill>
                  <a:srgbClr val="002060"/>
                </a:solidFill>
              </a:rPr>
              <a:t>The Software Architecture Headache</a:t>
            </a:r>
            <a:endParaRPr lang="en-US" dirty="0">
              <a:solidFill>
                <a:srgbClr val="002060"/>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26719057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Agenda – Part 2</a:t>
            </a:r>
            <a:endParaRPr lang="en-GB" dirty="0"/>
          </a:p>
        </p:txBody>
      </p:sp>
      <p:sp>
        <p:nvSpPr>
          <p:cNvPr id="3" name="Content Placeholder 2"/>
          <p:cNvSpPr>
            <a:spLocks noGrp="1"/>
          </p:cNvSpPr>
          <p:nvPr>
            <p:ph idx="1"/>
          </p:nvPr>
        </p:nvSpPr>
        <p:spPr/>
        <p:txBody>
          <a:bodyPr>
            <a:normAutofit/>
          </a:bodyPr>
          <a:lstStyle/>
          <a:p>
            <a:pPr marL="0" indent="0">
              <a:buNone/>
            </a:pPr>
            <a:r>
              <a:rPr lang="de-DE" sz="1800" dirty="0" smtClean="0">
                <a:solidFill>
                  <a:srgbClr val="002060"/>
                </a:solidFill>
              </a:rPr>
              <a:t>10:45 – 11:30	Design </a:t>
            </a:r>
            <a:r>
              <a:rPr lang="de-DE" sz="1800" dirty="0" err="1" smtClean="0">
                <a:solidFill>
                  <a:srgbClr val="002060"/>
                </a:solidFill>
              </a:rPr>
              <a:t>History</a:t>
            </a:r>
            <a:r>
              <a:rPr lang="de-DE" sz="1800" dirty="0" smtClean="0">
                <a:solidFill>
                  <a:srgbClr val="002060"/>
                </a:solidFill>
              </a:rPr>
              <a:t> File Bad Practices</a:t>
            </a:r>
          </a:p>
          <a:p>
            <a:pPr marL="0" indent="0">
              <a:buNone/>
            </a:pPr>
            <a:r>
              <a:rPr lang="de-DE" sz="1800" dirty="0">
                <a:solidFill>
                  <a:srgbClr val="002060"/>
                </a:solidFill>
              </a:rPr>
              <a:t>	</a:t>
            </a:r>
            <a:r>
              <a:rPr lang="de-DE" sz="1800" dirty="0" smtClean="0">
                <a:solidFill>
                  <a:srgbClr val="002060"/>
                </a:solidFill>
              </a:rPr>
              <a:t>	</a:t>
            </a:r>
            <a:r>
              <a:rPr lang="de-DE" sz="1800" dirty="0" err="1" smtClean="0">
                <a:solidFill>
                  <a:srgbClr val="002060"/>
                </a:solidFill>
              </a:rPr>
              <a:t>How</a:t>
            </a:r>
            <a:r>
              <a:rPr lang="de-DE" sz="1800" dirty="0" smtClean="0">
                <a:solidFill>
                  <a:srgbClr val="002060"/>
                </a:solidFill>
              </a:rPr>
              <a:t> Not </a:t>
            </a:r>
            <a:r>
              <a:rPr lang="de-DE" sz="1800" dirty="0" err="1" smtClean="0">
                <a:solidFill>
                  <a:srgbClr val="002060"/>
                </a:solidFill>
              </a:rPr>
              <a:t>to</a:t>
            </a:r>
            <a:r>
              <a:rPr lang="de-DE" sz="1800" dirty="0" smtClean="0">
                <a:solidFill>
                  <a:srgbClr val="002060"/>
                </a:solidFill>
              </a:rPr>
              <a:t> Manage </a:t>
            </a:r>
            <a:r>
              <a:rPr lang="de-DE" sz="1800" dirty="0" err="1" smtClean="0">
                <a:solidFill>
                  <a:srgbClr val="002060"/>
                </a:solidFill>
              </a:rPr>
              <a:t>your</a:t>
            </a:r>
            <a:r>
              <a:rPr lang="de-DE" sz="1800" dirty="0" smtClean="0">
                <a:solidFill>
                  <a:srgbClr val="002060"/>
                </a:solidFill>
              </a:rPr>
              <a:t> Design </a:t>
            </a:r>
            <a:r>
              <a:rPr lang="de-DE" sz="1800" dirty="0" err="1" smtClean="0">
                <a:solidFill>
                  <a:srgbClr val="002060"/>
                </a:solidFill>
              </a:rPr>
              <a:t>History</a:t>
            </a:r>
            <a:r>
              <a:rPr lang="de-DE" sz="1800" dirty="0" smtClean="0">
                <a:solidFill>
                  <a:srgbClr val="002060"/>
                </a:solidFill>
              </a:rPr>
              <a:t> File</a:t>
            </a:r>
          </a:p>
          <a:p>
            <a:pPr marL="0" indent="0">
              <a:buNone/>
            </a:pPr>
            <a:r>
              <a:rPr lang="de-DE" sz="1800" dirty="0">
                <a:solidFill>
                  <a:srgbClr val="002060"/>
                </a:solidFill>
              </a:rPr>
              <a:t>	</a:t>
            </a:r>
            <a:r>
              <a:rPr lang="de-DE" sz="1800" dirty="0" smtClean="0">
                <a:solidFill>
                  <a:srgbClr val="002060"/>
                </a:solidFill>
              </a:rPr>
              <a:t>	</a:t>
            </a:r>
            <a:r>
              <a:rPr lang="de-DE" sz="1800" dirty="0" err="1" smtClean="0">
                <a:solidFill>
                  <a:srgbClr val="002060"/>
                </a:solidFill>
              </a:rPr>
              <a:t>Typical</a:t>
            </a:r>
            <a:r>
              <a:rPr lang="de-DE" sz="1800" dirty="0" smtClean="0">
                <a:solidFill>
                  <a:srgbClr val="002060"/>
                </a:solidFill>
              </a:rPr>
              <a:t> </a:t>
            </a:r>
            <a:r>
              <a:rPr lang="de-DE" sz="1800" dirty="0" err="1" smtClean="0">
                <a:solidFill>
                  <a:srgbClr val="002060"/>
                </a:solidFill>
              </a:rPr>
              <a:t>Examples</a:t>
            </a:r>
            <a:r>
              <a:rPr lang="de-DE" sz="1800" dirty="0" smtClean="0">
                <a:solidFill>
                  <a:srgbClr val="002060"/>
                </a:solidFill>
              </a:rPr>
              <a:t> </a:t>
            </a:r>
            <a:r>
              <a:rPr lang="de-DE" sz="1800" dirty="0" err="1" smtClean="0">
                <a:solidFill>
                  <a:srgbClr val="002060"/>
                </a:solidFill>
              </a:rPr>
              <a:t>from</a:t>
            </a:r>
            <a:r>
              <a:rPr lang="de-DE" sz="1800" dirty="0" smtClean="0">
                <a:solidFill>
                  <a:srgbClr val="002060"/>
                </a:solidFill>
              </a:rPr>
              <a:t> Real World Cases</a:t>
            </a:r>
          </a:p>
          <a:p>
            <a:pPr marL="0" indent="0">
              <a:buNone/>
            </a:pPr>
            <a:endParaRPr lang="de-DE" sz="1800" dirty="0" smtClean="0">
              <a:solidFill>
                <a:srgbClr val="002060"/>
              </a:solidFill>
            </a:endParaRPr>
          </a:p>
          <a:p>
            <a:pPr marL="0" indent="0">
              <a:buNone/>
            </a:pPr>
            <a:r>
              <a:rPr lang="de-DE" sz="1800" dirty="0" smtClean="0">
                <a:solidFill>
                  <a:srgbClr val="002060"/>
                </a:solidFill>
              </a:rPr>
              <a:t>11:30 – 12:30	</a:t>
            </a:r>
            <a:r>
              <a:rPr lang="de-DE" sz="1800" dirty="0" err="1" smtClean="0">
                <a:solidFill>
                  <a:srgbClr val="002060"/>
                </a:solidFill>
              </a:rPr>
              <a:t>Automated</a:t>
            </a:r>
            <a:r>
              <a:rPr lang="de-DE" sz="1800" dirty="0" smtClean="0">
                <a:solidFill>
                  <a:srgbClr val="002060"/>
                </a:solidFill>
              </a:rPr>
              <a:t> Design </a:t>
            </a:r>
            <a:r>
              <a:rPr lang="de-DE" sz="1800" dirty="0" err="1" smtClean="0">
                <a:solidFill>
                  <a:srgbClr val="002060"/>
                </a:solidFill>
              </a:rPr>
              <a:t>History</a:t>
            </a:r>
            <a:r>
              <a:rPr lang="de-DE" sz="1800" dirty="0" smtClean="0">
                <a:solidFill>
                  <a:srgbClr val="002060"/>
                </a:solidFill>
              </a:rPr>
              <a:t> File Management</a:t>
            </a:r>
          </a:p>
          <a:p>
            <a:pPr marL="0" indent="0">
              <a:buNone/>
            </a:pPr>
            <a:r>
              <a:rPr lang="de-DE" sz="1800" dirty="0">
                <a:solidFill>
                  <a:srgbClr val="002060"/>
                </a:solidFill>
              </a:rPr>
              <a:t>	</a:t>
            </a:r>
            <a:r>
              <a:rPr lang="de-DE" sz="1800" dirty="0" smtClean="0">
                <a:solidFill>
                  <a:srgbClr val="002060"/>
                </a:solidFill>
              </a:rPr>
              <a:t>	</a:t>
            </a:r>
            <a:r>
              <a:rPr lang="de-DE" sz="1800" dirty="0" err="1" smtClean="0">
                <a:solidFill>
                  <a:srgbClr val="002060"/>
                </a:solidFill>
              </a:rPr>
              <a:t>Saving</a:t>
            </a:r>
            <a:r>
              <a:rPr lang="de-DE" sz="1800" dirty="0" smtClean="0">
                <a:solidFill>
                  <a:srgbClr val="002060"/>
                </a:solidFill>
              </a:rPr>
              <a:t> Time Through Automation and Control</a:t>
            </a:r>
          </a:p>
          <a:p>
            <a:pPr marL="0" indent="0">
              <a:buNone/>
            </a:pPr>
            <a:r>
              <a:rPr lang="de-DE" sz="1800" dirty="0">
                <a:solidFill>
                  <a:srgbClr val="002060"/>
                </a:solidFill>
              </a:rPr>
              <a:t>	</a:t>
            </a:r>
            <a:r>
              <a:rPr lang="de-DE" sz="1800" dirty="0" smtClean="0">
                <a:solidFill>
                  <a:srgbClr val="002060"/>
                </a:solidFill>
              </a:rPr>
              <a:t>	</a:t>
            </a:r>
            <a:r>
              <a:rPr lang="de-DE" sz="1800" dirty="0" err="1" smtClean="0">
                <a:solidFill>
                  <a:srgbClr val="002060"/>
                </a:solidFill>
              </a:rPr>
              <a:t>Improving</a:t>
            </a:r>
            <a:r>
              <a:rPr lang="de-DE" sz="1800" dirty="0" smtClean="0">
                <a:solidFill>
                  <a:srgbClr val="002060"/>
                </a:solidFill>
              </a:rPr>
              <a:t> Quality </a:t>
            </a:r>
            <a:r>
              <a:rPr lang="de-DE" sz="1800" dirty="0" err="1" smtClean="0">
                <a:solidFill>
                  <a:srgbClr val="002060"/>
                </a:solidFill>
              </a:rPr>
              <a:t>with</a:t>
            </a:r>
            <a:r>
              <a:rPr lang="de-DE" sz="1800" dirty="0" smtClean="0">
                <a:solidFill>
                  <a:srgbClr val="002060"/>
                </a:solidFill>
              </a:rPr>
              <a:t> </a:t>
            </a:r>
            <a:r>
              <a:rPr lang="de-DE" sz="1800" dirty="0" err="1" smtClean="0">
                <a:solidFill>
                  <a:srgbClr val="002060"/>
                </a:solidFill>
              </a:rPr>
              <a:t>Continuous</a:t>
            </a:r>
            <a:r>
              <a:rPr lang="de-DE" sz="1800" dirty="0" smtClean="0">
                <a:solidFill>
                  <a:srgbClr val="002060"/>
                </a:solidFill>
              </a:rPr>
              <a:t> </a:t>
            </a:r>
            <a:r>
              <a:rPr lang="de-DE" sz="1800" dirty="0" err="1" smtClean="0">
                <a:solidFill>
                  <a:srgbClr val="002060"/>
                </a:solidFill>
              </a:rPr>
              <a:t>Consisency</a:t>
            </a:r>
            <a:r>
              <a:rPr lang="de-DE" sz="1800" dirty="0" smtClean="0">
                <a:solidFill>
                  <a:srgbClr val="002060"/>
                </a:solidFill>
              </a:rPr>
              <a:t> Analysis</a:t>
            </a:r>
          </a:p>
          <a:p>
            <a:pPr marL="0" indent="0">
              <a:buNone/>
            </a:pPr>
            <a:r>
              <a:rPr lang="de-DE" sz="1800" dirty="0">
                <a:solidFill>
                  <a:srgbClr val="002060"/>
                </a:solidFill>
              </a:rPr>
              <a:t>	</a:t>
            </a:r>
            <a:r>
              <a:rPr lang="de-DE" sz="1800" dirty="0" smtClean="0">
                <a:solidFill>
                  <a:srgbClr val="002060"/>
                </a:solidFill>
              </a:rPr>
              <a:t>	Single Click </a:t>
            </a:r>
            <a:r>
              <a:rPr lang="de-DE" sz="1800" dirty="0" err="1" smtClean="0">
                <a:solidFill>
                  <a:srgbClr val="002060"/>
                </a:solidFill>
              </a:rPr>
              <a:t>Document</a:t>
            </a:r>
            <a:r>
              <a:rPr lang="de-DE" sz="1800" dirty="0" smtClean="0">
                <a:solidFill>
                  <a:srgbClr val="002060"/>
                </a:solidFill>
              </a:rPr>
              <a:t> Generation</a:t>
            </a:r>
          </a:p>
          <a:p>
            <a:pPr marL="0" indent="0">
              <a:buNone/>
            </a:pPr>
            <a:endParaRPr lang="de-DE" sz="1800" dirty="0" smtClean="0">
              <a:solidFill>
                <a:srgbClr val="002060"/>
              </a:solidFill>
            </a:endParaRPr>
          </a:p>
          <a:p>
            <a:pPr marL="0" indent="0">
              <a:buNone/>
            </a:pPr>
            <a:r>
              <a:rPr lang="de-DE" sz="1800" dirty="0" smtClean="0">
                <a:solidFill>
                  <a:srgbClr val="002060"/>
                </a:solidFill>
              </a:rPr>
              <a:t>12:15- 12:30	Buffet lunch, </a:t>
            </a:r>
            <a:r>
              <a:rPr lang="de-DE" sz="1800" dirty="0" err="1" smtClean="0">
                <a:solidFill>
                  <a:srgbClr val="002060"/>
                </a:solidFill>
              </a:rPr>
              <a:t>discussions</a:t>
            </a:r>
            <a:r>
              <a:rPr lang="de-DE" sz="1800" dirty="0" smtClean="0">
                <a:solidFill>
                  <a:srgbClr val="002060"/>
                </a:solidFill>
              </a:rPr>
              <a:t>, </a:t>
            </a:r>
            <a:r>
              <a:rPr lang="de-DE" sz="1800" dirty="0" err="1" smtClean="0">
                <a:solidFill>
                  <a:srgbClr val="002060"/>
                </a:solidFill>
              </a:rPr>
              <a:t>further</a:t>
            </a:r>
            <a:r>
              <a:rPr lang="de-DE" sz="1800" dirty="0" smtClean="0">
                <a:solidFill>
                  <a:srgbClr val="002060"/>
                </a:solidFill>
              </a:rPr>
              <a:t> </a:t>
            </a:r>
            <a:r>
              <a:rPr lang="de-DE" sz="1800" dirty="0" err="1" smtClean="0">
                <a:solidFill>
                  <a:srgbClr val="002060"/>
                </a:solidFill>
              </a:rPr>
              <a:t>demonstrations</a:t>
            </a:r>
            <a:r>
              <a:rPr lang="de-DE" sz="1800" dirty="0" smtClean="0">
                <a:solidFill>
                  <a:srgbClr val="002060"/>
                </a:solidFill>
              </a:rPr>
              <a:t> </a:t>
            </a:r>
            <a:r>
              <a:rPr lang="de-DE" sz="1800" dirty="0" err="1" smtClean="0">
                <a:solidFill>
                  <a:srgbClr val="002060"/>
                </a:solidFill>
              </a:rPr>
              <a:t>as</a:t>
            </a:r>
            <a:r>
              <a:rPr lang="de-DE" sz="1800" dirty="0" smtClean="0">
                <a:solidFill>
                  <a:srgbClr val="002060"/>
                </a:solidFill>
              </a:rPr>
              <a:t> </a:t>
            </a:r>
            <a:r>
              <a:rPr lang="de-DE" sz="1800" dirty="0" err="1" smtClean="0">
                <a:solidFill>
                  <a:srgbClr val="002060"/>
                </a:solidFill>
              </a:rPr>
              <a:t>required</a:t>
            </a:r>
            <a:endParaRPr lang="de-DE" sz="1800" dirty="0" smtClean="0">
              <a:solidFill>
                <a:srgbClr val="002060"/>
              </a:solidFill>
            </a:endParaRPr>
          </a:p>
          <a:p>
            <a:pPr marL="0" indent="0">
              <a:buNone/>
            </a:pPr>
            <a:endParaRPr lang="en-US" sz="1800" dirty="0" smtClean="0">
              <a:solidFill>
                <a:srgbClr val="002060"/>
              </a:solidFill>
            </a:endParaRPr>
          </a:p>
        </p:txBody>
      </p:sp>
    </p:spTree>
    <p:extLst>
      <p:ext uri="{BB962C8B-B14F-4D97-AF65-F5344CB8AC3E}">
        <p14:creationId xmlns:p14="http://schemas.microsoft.com/office/powerpoint/2010/main" xmlns="" val="6871267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218728"/>
            <a:ext cx="8458200" cy="762000"/>
          </a:xfrm>
        </p:spPr>
        <p:txBody>
          <a:bodyPr/>
          <a:lstStyle/>
          <a:p>
            <a:pPr eaLnBrk="1" hangingPunct="1"/>
            <a:r>
              <a:rPr lang="en-US" sz="3200" dirty="0" smtClean="0"/>
              <a:t>Architecture Blueprint </a:t>
            </a:r>
          </a:p>
        </p:txBody>
      </p:sp>
      <p:pic>
        <p:nvPicPr>
          <p:cNvPr id="16387" name="Picture 4" descr="ant-tj"/>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447800"/>
            <a:ext cx="4438650" cy="3084513"/>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5" name="Picture 2" descr="http://www.lattix.com/files/images/news/GrammatechImag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7600" y="2743200"/>
            <a:ext cx="41910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AutoShape 14"/>
          <p:cNvSpPr>
            <a:spLocks noChangeArrowheads="1"/>
          </p:cNvSpPr>
          <p:nvPr/>
        </p:nvSpPr>
        <p:spPr bwMode="auto">
          <a:xfrm>
            <a:off x="5257800" y="1447800"/>
            <a:ext cx="3276600" cy="838200"/>
          </a:xfrm>
          <a:prstGeom prst="wedgeRoundRectCallout">
            <a:avLst>
              <a:gd name="adj1" fmla="val -95208"/>
              <a:gd name="adj2" fmla="val 106963"/>
              <a:gd name="adj3" fmla="val 16667"/>
            </a:avLst>
          </a:prstGeom>
          <a:solidFill>
            <a:srgbClr val="FFFF99"/>
          </a:solidFill>
          <a:ln w="9525" algn="ctr">
            <a:solidFill>
              <a:schemeClr val="tx1"/>
            </a:solidFill>
            <a:miter lim="800000"/>
            <a:headEnd/>
            <a:tailEnd/>
          </a:ln>
        </p:spPr>
        <p:txBody>
          <a:bodyPr lIns="0" rIns="0"/>
          <a:lstStyle/>
          <a:p>
            <a:pPr marL="290513" indent="-114300"/>
            <a:r>
              <a:rPr lang="en-US" sz="2000" dirty="0"/>
              <a:t>Hard to determine which dependencies are bad</a:t>
            </a:r>
          </a:p>
        </p:txBody>
      </p:sp>
      <p:sp>
        <p:nvSpPr>
          <p:cNvPr id="8" name="AutoShape 14"/>
          <p:cNvSpPr>
            <a:spLocks noChangeArrowheads="1"/>
          </p:cNvSpPr>
          <p:nvPr/>
        </p:nvSpPr>
        <p:spPr bwMode="auto">
          <a:xfrm>
            <a:off x="609600" y="5181600"/>
            <a:ext cx="3657600" cy="1447800"/>
          </a:xfrm>
          <a:prstGeom prst="wedgeRoundRectCallout">
            <a:avLst>
              <a:gd name="adj1" fmla="val 54347"/>
              <a:gd name="adj2" fmla="val -109884"/>
              <a:gd name="adj3" fmla="val 16667"/>
            </a:avLst>
          </a:prstGeom>
          <a:solidFill>
            <a:srgbClr val="FFFF99"/>
          </a:solidFill>
          <a:ln w="9525" algn="ctr">
            <a:solidFill>
              <a:schemeClr val="tx1"/>
            </a:solidFill>
            <a:miter lim="800000"/>
            <a:headEnd/>
            <a:tailEnd/>
          </a:ln>
        </p:spPr>
        <p:txBody>
          <a:bodyPr lIns="0" rIns="0"/>
          <a:lstStyle/>
          <a:p>
            <a:pPr marL="290513" indent="-114300"/>
            <a:r>
              <a:rPr lang="en-US" sz="2000"/>
              <a:t>Dependency Structure Matrix is the most scalable way to visualize dependencies &amp; specify architecture</a:t>
            </a:r>
          </a:p>
        </p:txBody>
      </p:sp>
    </p:spTree>
    <p:extLst>
      <p:ext uri="{BB962C8B-B14F-4D97-AF65-F5344CB8AC3E}">
        <p14:creationId xmlns:p14="http://schemas.microsoft.com/office/powerpoint/2010/main" xmlns="" val="37687438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219200"/>
            <a:ext cx="5783263" cy="479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txBox="1">
            <a:spLocks noChangeArrowheads="1"/>
          </p:cNvSpPr>
          <p:nvPr/>
        </p:nvSpPr>
        <p:spPr bwMode="auto">
          <a:xfrm>
            <a:off x="224631" y="188640"/>
            <a:ext cx="7772400" cy="762000"/>
          </a:xfrm>
          <a:prstGeom prst="rect">
            <a:avLst/>
          </a:prstGeom>
          <a:noFill/>
          <a:ln w="9525">
            <a:noFill/>
            <a:miter lim="800000"/>
            <a:headEnd/>
            <a:tailEnd/>
          </a:ln>
        </p:spPr>
        <p:txBody>
          <a:bodyPr anchor="b"/>
          <a:lstStyle/>
          <a:p>
            <a:pPr>
              <a:defRPr/>
            </a:pPr>
            <a:r>
              <a:rPr lang="en-US" sz="3200" kern="0" dirty="0" smtClean="0">
                <a:solidFill>
                  <a:schemeClr val="tx2"/>
                </a:solidFill>
                <a:latin typeface="+mj-lt"/>
                <a:ea typeface="+mj-ea"/>
                <a:cs typeface="+mj-cs"/>
              </a:rPr>
              <a:t>Example of Software Architecture</a:t>
            </a:r>
            <a:r>
              <a:rPr lang="en-US" sz="3600" kern="0" dirty="0" smtClean="0">
                <a:solidFill>
                  <a:schemeClr val="tx2"/>
                </a:solidFill>
                <a:latin typeface="+mj-lt"/>
                <a:ea typeface="+mj-ea"/>
                <a:cs typeface="+mj-cs"/>
              </a:rPr>
              <a:t> </a:t>
            </a:r>
            <a:endParaRPr lang="en-US" sz="4000" kern="0" dirty="0">
              <a:solidFill>
                <a:schemeClr val="tx2"/>
              </a:solidFill>
              <a:latin typeface="+mj-lt"/>
              <a:ea typeface="+mj-ea"/>
              <a:cs typeface="+mj-cs"/>
            </a:endParaRPr>
          </a:p>
        </p:txBody>
      </p:sp>
      <p:sp>
        <p:nvSpPr>
          <p:cNvPr id="6" name="AutoShape 5"/>
          <p:cNvSpPr>
            <a:spLocks noChangeArrowheads="1"/>
          </p:cNvSpPr>
          <p:nvPr/>
        </p:nvSpPr>
        <p:spPr bwMode="auto">
          <a:xfrm>
            <a:off x="990600" y="5410200"/>
            <a:ext cx="4267200" cy="952500"/>
          </a:xfrm>
          <a:prstGeom prst="wedgeRoundRectCallout">
            <a:avLst>
              <a:gd name="adj1" fmla="val 27241"/>
              <a:gd name="adj2" fmla="val -67620"/>
              <a:gd name="adj3" fmla="val 16667"/>
            </a:avLst>
          </a:prstGeom>
          <a:solidFill>
            <a:srgbClr val="FFFF99"/>
          </a:solidFill>
          <a:ln w="19050">
            <a:solidFill>
              <a:schemeClr val="tx1"/>
            </a:solidFill>
            <a:miter lim="800000"/>
            <a:headEnd/>
            <a:tailEnd/>
          </a:ln>
        </p:spPr>
        <p:txBody>
          <a:bodyPr/>
          <a:lstStyle/>
          <a:p>
            <a:pPr marL="168275"/>
            <a:r>
              <a:rPr lang="en-US"/>
              <a:t>“clearly structured…into several modules and layers”</a:t>
            </a:r>
          </a:p>
        </p:txBody>
      </p:sp>
      <p:sp>
        <p:nvSpPr>
          <p:cNvPr id="7"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9298984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116632"/>
            <a:ext cx="8229600" cy="1143000"/>
          </a:xfrm>
        </p:spPr>
        <p:txBody>
          <a:bodyPr/>
          <a:lstStyle/>
          <a:p>
            <a:pPr eaLnBrk="1" hangingPunct="1"/>
            <a:r>
              <a:rPr lang="en-US" sz="3200" dirty="0" smtClean="0">
                <a:solidFill>
                  <a:srgbClr val="002060"/>
                </a:solidFill>
              </a:rPr>
              <a:t>Software Architecture Erosion</a:t>
            </a:r>
          </a:p>
        </p:txBody>
      </p:sp>
      <p:sp>
        <p:nvSpPr>
          <p:cNvPr id="580611" name="Rectangle 3" descr="Rectangle: Click to edit Master text styles&#10;Second level&#10;Third level&#10;Fourth level&#10;Fifth level"/>
          <p:cNvSpPr>
            <a:spLocks noGrp="1" noChangeArrowheads="1"/>
          </p:cNvSpPr>
          <p:nvPr>
            <p:ph type="body" idx="4294967295"/>
          </p:nvPr>
        </p:nvSpPr>
        <p:spPr>
          <a:xfrm>
            <a:off x="685800" y="1371600"/>
            <a:ext cx="7924800" cy="4419600"/>
          </a:xfrm>
        </p:spPr>
        <p:txBody>
          <a:bodyPr>
            <a:normAutofit fontScale="70000" lnSpcReduction="20000"/>
          </a:bodyPr>
          <a:lstStyle/>
          <a:p>
            <a:pPr marL="111125" indent="-12700" algn="ctr" eaLnBrk="1" hangingPunct="1">
              <a:buClr>
                <a:schemeClr val="tx2"/>
              </a:buClr>
              <a:buFont typeface="Wingdings" pitchFamily="2" charset="2"/>
              <a:buNone/>
              <a:defRPr/>
            </a:pPr>
            <a:endParaRPr lang="en-US" dirty="0" smtClean="0">
              <a:solidFill>
                <a:srgbClr val="002060"/>
              </a:solidFill>
            </a:endParaRPr>
          </a:p>
          <a:p>
            <a:pPr marL="111125" indent="-12700" algn="ctr" eaLnBrk="1" hangingPunct="1">
              <a:buClr>
                <a:schemeClr val="tx2"/>
              </a:buClr>
              <a:buFont typeface="Wingdings" pitchFamily="2" charset="2"/>
              <a:buNone/>
              <a:defRPr/>
            </a:pPr>
            <a:endParaRPr lang="en-US" dirty="0">
              <a:solidFill>
                <a:srgbClr val="002060"/>
              </a:solidFill>
            </a:endParaRPr>
          </a:p>
          <a:p>
            <a:pPr marL="111125" indent="-12700" algn="ctr" eaLnBrk="1" hangingPunct="1">
              <a:buClr>
                <a:schemeClr val="tx2"/>
              </a:buClr>
              <a:buFont typeface="Wingdings" pitchFamily="2" charset="2"/>
              <a:buNone/>
              <a:defRPr/>
            </a:pPr>
            <a:r>
              <a:rPr lang="en-US" dirty="0" smtClean="0">
                <a:solidFill>
                  <a:srgbClr val="002060"/>
                </a:solidFill>
              </a:rPr>
              <a:t>Erosion results from </a:t>
            </a:r>
            <a:r>
              <a:rPr lang="en-US" dirty="0" smtClean="0">
                <a:solidFill>
                  <a:srgbClr val="FF0000"/>
                </a:solidFill>
              </a:rPr>
              <a:t>dependencies</a:t>
            </a:r>
            <a:r>
              <a:rPr lang="en-US" dirty="0" smtClean="0">
                <a:solidFill>
                  <a:srgbClr val="002060"/>
                </a:solidFill>
              </a:rPr>
              <a:t> which </a:t>
            </a:r>
            <a:br>
              <a:rPr lang="en-US" dirty="0" smtClean="0">
                <a:solidFill>
                  <a:srgbClr val="002060"/>
                </a:solidFill>
              </a:rPr>
            </a:br>
            <a:r>
              <a:rPr lang="en-US" dirty="0" smtClean="0">
                <a:solidFill>
                  <a:srgbClr val="002060"/>
                </a:solidFill>
              </a:rPr>
              <a:t>violate the </a:t>
            </a:r>
            <a:r>
              <a:rPr lang="en-US" dirty="0" smtClean="0">
                <a:solidFill>
                  <a:srgbClr val="FF0000"/>
                </a:solidFill>
              </a:rPr>
              <a:t>intended architecture</a:t>
            </a:r>
            <a:r>
              <a:rPr lang="en-US" dirty="0" smtClean="0">
                <a:solidFill>
                  <a:srgbClr val="002060"/>
                </a:solidFill>
              </a:rPr>
              <a:t>, </a:t>
            </a:r>
            <a:br>
              <a:rPr lang="en-US" dirty="0" smtClean="0">
                <a:solidFill>
                  <a:srgbClr val="002060"/>
                </a:solidFill>
              </a:rPr>
            </a:br>
            <a:r>
              <a:rPr lang="en-US" dirty="0" smtClean="0">
                <a:solidFill>
                  <a:srgbClr val="002060"/>
                </a:solidFill>
              </a:rPr>
              <a:t>crossing layer or component boundaries</a:t>
            </a:r>
            <a:r>
              <a:rPr lang="en-US" sz="2400" dirty="0" smtClean="0">
                <a:solidFill>
                  <a:srgbClr val="002060"/>
                </a:solidFill>
              </a:rPr>
              <a:t> </a:t>
            </a:r>
          </a:p>
          <a:p>
            <a:pPr marL="111125" indent="-12700" algn="ctr" eaLnBrk="1" hangingPunct="1">
              <a:buClr>
                <a:schemeClr val="tx2"/>
              </a:buClr>
              <a:buFont typeface="Wingdings" pitchFamily="2" charset="2"/>
              <a:buNone/>
              <a:defRPr/>
            </a:pPr>
            <a:r>
              <a:rPr lang="en-US" dirty="0" smtClean="0">
                <a:solidFill>
                  <a:srgbClr val="002060"/>
                </a:solidFill>
              </a:rPr>
              <a:t/>
            </a:r>
            <a:br>
              <a:rPr lang="en-US" dirty="0" smtClean="0">
                <a:solidFill>
                  <a:srgbClr val="002060"/>
                </a:solidFill>
              </a:rPr>
            </a:br>
            <a:r>
              <a:rPr lang="en-US" dirty="0" smtClean="0">
                <a:solidFill>
                  <a:srgbClr val="002060"/>
                </a:solidFill>
              </a:rPr>
              <a:t>These couplings prevent </a:t>
            </a:r>
            <a:r>
              <a:rPr lang="en-US" dirty="0" smtClean="0">
                <a:solidFill>
                  <a:srgbClr val="FF0000"/>
                </a:solidFill>
              </a:rPr>
              <a:t>modularity</a:t>
            </a:r>
            <a:r>
              <a:rPr lang="en-US" dirty="0" smtClean="0">
                <a:solidFill>
                  <a:srgbClr val="002060"/>
                </a:solidFill>
              </a:rPr>
              <a:t/>
            </a:r>
            <a:br>
              <a:rPr lang="en-US" dirty="0" smtClean="0">
                <a:solidFill>
                  <a:srgbClr val="002060"/>
                </a:solidFill>
              </a:rPr>
            </a:br>
            <a:r>
              <a:rPr lang="en-US" dirty="0" smtClean="0">
                <a:solidFill>
                  <a:srgbClr val="002060"/>
                </a:solidFill>
              </a:rPr>
              <a:t> and lead to higher </a:t>
            </a:r>
            <a:r>
              <a:rPr lang="en-US" dirty="0" smtClean="0">
                <a:solidFill>
                  <a:srgbClr val="FF0000"/>
                </a:solidFill>
              </a:rPr>
              <a:t>defect</a:t>
            </a:r>
            <a:r>
              <a:rPr lang="en-US" dirty="0" smtClean="0">
                <a:solidFill>
                  <a:srgbClr val="002060"/>
                </a:solidFill>
              </a:rPr>
              <a:t> levels, </a:t>
            </a:r>
            <a:br>
              <a:rPr lang="en-US" dirty="0" smtClean="0">
                <a:solidFill>
                  <a:srgbClr val="002060"/>
                </a:solidFill>
              </a:rPr>
            </a:br>
            <a:r>
              <a:rPr lang="en-US" dirty="0" smtClean="0">
                <a:solidFill>
                  <a:srgbClr val="002060"/>
                </a:solidFill>
              </a:rPr>
              <a:t>while also increasing the costs </a:t>
            </a:r>
            <a:br>
              <a:rPr lang="en-US" dirty="0" smtClean="0">
                <a:solidFill>
                  <a:srgbClr val="002060"/>
                </a:solidFill>
              </a:rPr>
            </a:br>
            <a:r>
              <a:rPr lang="en-US" dirty="0" smtClean="0">
                <a:solidFill>
                  <a:srgbClr val="002060"/>
                </a:solidFill>
              </a:rPr>
              <a:t>to build, test, and maintain your system</a:t>
            </a:r>
          </a:p>
          <a:p>
            <a:pPr marL="111125" indent="-12700" algn="ctr" eaLnBrk="1" hangingPunct="1">
              <a:buClr>
                <a:schemeClr val="tx2"/>
              </a:buClr>
              <a:buFont typeface="Wingdings" pitchFamily="2" charset="2"/>
              <a:buNone/>
              <a:defRPr/>
            </a:pPr>
            <a:endParaRPr lang="en-US" sz="2400" dirty="0">
              <a:solidFill>
                <a:srgbClr val="002060"/>
              </a:solidFill>
            </a:endParaRPr>
          </a:p>
          <a:p>
            <a:pPr marL="111125" indent="-12700" algn="ctr" eaLnBrk="1" hangingPunct="1">
              <a:buClr>
                <a:schemeClr val="tx2"/>
              </a:buClr>
              <a:buFont typeface="Wingdings" pitchFamily="2" charset="2"/>
              <a:buNone/>
              <a:defRPr/>
            </a:pPr>
            <a:r>
              <a:rPr lang="en-US" sz="2400" dirty="0" smtClean="0">
                <a:solidFill>
                  <a:srgbClr val="002060"/>
                </a:solidFill>
              </a:rPr>
              <a:t>“Spaghetti Code”  </a:t>
            </a:r>
          </a:p>
          <a:p>
            <a:pPr marL="111125" indent="-12700" eaLnBrk="1" hangingPunct="1">
              <a:buClr>
                <a:schemeClr val="tx2"/>
              </a:buClr>
              <a:buFont typeface="Wingdings" pitchFamily="2" charset="2"/>
              <a:buNone/>
              <a:defRPr/>
            </a:pPr>
            <a:endParaRPr lang="en-US" sz="2400" dirty="0" smtClean="0">
              <a:solidFill>
                <a:srgbClr val="002060"/>
              </a:solidFill>
            </a:endParaRPr>
          </a:p>
          <a:p>
            <a:pPr marL="111125" indent="-12700" eaLnBrk="1" hangingPunct="1">
              <a:buClr>
                <a:schemeClr val="tx2"/>
              </a:buClr>
              <a:buFont typeface="Wingdings" pitchFamily="2" charset="2"/>
              <a:buNone/>
              <a:defRPr/>
            </a:pPr>
            <a:r>
              <a:rPr lang="en-US" sz="3200" dirty="0" smtClean="0">
                <a:solidFill>
                  <a:srgbClr val="002060"/>
                </a:solidFill>
              </a:rPr>
              <a:t/>
            </a:r>
            <a:br>
              <a:rPr lang="en-US" sz="3200" dirty="0" smtClean="0">
                <a:solidFill>
                  <a:srgbClr val="002060"/>
                </a:solidFill>
              </a:rPr>
            </a:br>
            <a:endParaRPr lang="en-US" sz="3200" dirty="0" smtClean="0">
              <a:solidFill>
                <a:srgbClr val="002060"/>
              </a:solidFill>
            </a:endParaRPr>
          </a:p>
          <a:p>
            <a:pPr marL="533400" indent="-533400" eaLnBrk="1" hangingPunct="1">
              <a:buClr>
                <a:schemeClr val="tx2"/>
              </a:buClr>
              <a:buFont typeface="Wingdings" pitchFamily="2" charset="2"/>
              <a:buNone/>
              <a:defRPr/>
            </a:pPr>
            <a:endParaRPr lang="en-US" dirty="0" smtClean="0">
              <a:solidFill>
                <a:srgbClr val="002060"/>
              </a:solidFill>
            </a:endParaRPr>
          </a:p>
        </p:txBody>
      </p:sp>
      <p:pic>
        <p:nvPicPr>
          <p:cNvPr id="4"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
        <p:nvSpPr>
          <p:cNvPr id="5"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8474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06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06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061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06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152400"/>
            <a:ext cx="7772400" cy="638175"/>
          </a:xfrm>
        </p:spPr>
        <p:txBody>
          <a:bodyPr/>
          <a:lstStyle/>
          <a:p>
            <a:pPr eaLnBrk="1" hangingPunct="1"/>
            <a:r>
              <a:rPr lang="en-US" sz="3200" smtClean="0"/>
              <a:t>What’s a DSM?</a:t>
            </a:r>
          </a:p>
        </p:txBody>
      </p:sp>
      <p:sp>
        <p:nvSpPr>
          <p:cNvPr id="749571" name="Text Box 3"/>
          <p:cNvSpPr txBox="1">
            <a:spLocks noChangeArrowheads="1"/>
          </p:cNvSpPr>
          <p:nvPr/>
        </p:nvSpPr>
        <p:spPr bwMode="auto">
          <a:xfrm>
            <a:off x="1122363" y="3009900"/>
            <a:ext cx="28860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ahoma" pitchFamily="34" charset="0"/>
                <a:cs typeface="Arial" charset="0"/>
              </a:defRPr>
            </a:lvl1pPr>
            <a:lvl2pPr marL="114300" eaLnBrk="0" hangingPunct="0">
              <a:defRPr sz="2400">
                <a:solidFill>
                  <a:schemeClr val="tx1"/>
                </a:solidFill>
                <a:latin typeface="Tahoma" pitchFamily="34" charset="0"/>
                <a:cs typeface="Arial" charset="0"/>
              </a:defRPr>
            </a:lvl2pPr>
            <a:lvl3pPr marL="1143000" indent="-228600" eaLnBrk="0" hangingPunct="0">
              <a:defRPr sz="2400">
                <a:solidFill>
                  <a:schemeClr val="tx1"/>
                </a:solidFill>
                <a:latin typeface="Tahoma" pitchFamily="34" charset="0"/>
                <a:cs typeface="Arial" charset="0"/>
              </a:defRPr>
            </a:lvl3pPr>
            <a:lvl4pPr marL="1600200" indent="-228600" eaLnBrk="0" hangingPunct="0">
              <a:defRPr sz="2400">
                <a:solidFill>
                  <a:schemeClr val="tx1"/>
                </a:solidFill>
                <a:latin typeface="Tahoma" pitchFamily="34" charset="0"/>
                <a:cs typeface="Arial" charset="0"/>
              </a:defRPr>
            </a:lvl4pPr>
            <a:lvl5pPr marL="2057400" indent="-228600" eaLnBrk="0" hangingPunct="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lvl="1" algn="ctr" eaLnBrk="1" hangingPunct="1">
              <a:spcBef>
                <a:spcPct val="50000"/>
              </a:spcBef>
            </a:pPr>
            <a:r>
              <a:rPr lang="en-US" sz="1800"/>
              <a:t>A Simple DSM</a:t>
            </a:r>
          </a:p>
        </p:txBody>
      </p:sp>
      <p:sp>
        <p:nvSpPr>
          <p:cNvPr id="749572" name="Text Box 4"/>
          <p:cNvSpPr txBox="1">
            <a:spLocks noChangeArrowheads="1"/>
          </p:cNvSpPr>
          <p:nvPr/>
        </p:nvSpPr>
        <p:spPr bwMode="auto">
          <a:xfrm>
            <a:off x="347663" y="5519738"/>
            <a:ext cx="4114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ahoma" pitchFamily="34" charset="0"/>
                <a:cs typeface="Arial" charset="0"/>
              </a:defRPr>
            </a:lvl1pPr>
            <a:lvl2pPr eaLnBrk="0" hangingPunct="0">
              <a:defRPr sz="2400">
                <a:solidFill>
                  <a:schemeClr val="tx1"/>
                </a:solidFill>
                <a:latin typeface="Tahoma" pitchFamily="34" charset="0"/>
                <a:cs typeface="Arial" charset="0"/>
              </a:defRPr>
            </a:lvl2pPr>
            <a:lvl3pPr marL="1143000" indent="-228600" eaLnBrk="0" hangingPunct="0">
              <a:defRPr sz="2400">
                <a:solidFill>
                  <a:schemeClr val="tx1"/>
                </a:solidFill>
                <a:latin typeface="Tahoma" pitchFamily="34" charset="0"/>
                <a:cs typeface="Arial" charset="0"/>
              </a:defRPr>
            </a:lvl3pPr>
            <a:lvl4pPr marL="1600200" indent="-228600" eaLnBrk="0" hangingPunct="0">
              <a:defRPr sz="2400">
                <a:solidFill>
                  <a:schemeClr val="tx1"/>
                </a:solidFill>
                <a:latin typeface="Tahoma" pitchFamily="34" charset="0"/>
                <a:cs typeface="Arial" charset="0"/>
              </a:defRPr>
            </a:lvl4pPr>
            <a:lvl5pPr marL="2057400" indent="-228600" eaLnBrk="0" hangingPunct="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lvl="1" algn="ctr" eaLnBrk="1" hangingPunct="1">
              <a:spcBef>
                <a:spcPct val="50000"/>
              </a:spcBef>
            </a:pPr>
            <a:r>
              <a:rPr lang="en-US" sz="1800"/>
              <a:t>DSM Partitioning</a:t>
            </a:r>
          </a:p>
        </p:txBody>
      </p:sp>
      <p:pic>
        <p:nvPicPr>
          <p:cNvPr id="749573" name="Picture 5" descr="Figure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9025" y="3805238"/>
            <a:ext cx="2990850"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9574" name="Picture 6" descr="Figure1Sm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00138" y="1284288"/>
            <a:ext cx="2990850"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9575" name="Picture 7" descr="Figure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43500" y="3798888"/>
            <a:ext cx="3305175" cy="16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9576" name="Text Box 8"/>
          <p:cNvSpPr txBox="1">
            <a:spLocks noChangeArrowheads="1"/>
          </p:cNvSpPr>
          <p:nvPr/>
        </p:nvSpPr>
        <p:spPr bwMode="auto">
          <a:xfrm>
            <a:off x="4657725" y="2992438"/>
            <a:ext cx="3600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ahoma" pitchFamily="34" charset="0"/>
                <a:cs typeface="Arial" charset="0"/>
              </a:defRPr>
            </a:lvl1pPr>
            <a:lvl2pPr marL="114300" eaLnBrk="0" hangingPunct="0">
              <a:defRPr sz="2400">
                <a:solidFill>
                  <a:schemeClr val="tx1"/>
                </a:solidFill>
                <a:latin typeface="Tahoma" pitchFamily="34" charset="0"/>
                <a:cs typeface="Arial" charset="0"/>
              </a:defRPr>
            </a:lvl2pPr>
            <a:lvl3pPr marL="1143000" indent="-228600" eaLnBrk="0" hangingPunct="0">
              <a:defRPr sz="2400">
                <a:solidFill>
                  <a:schemeClr val="tx1"/>
                </a:solidFill>
                <a:latin typeface="Tahoma" pitchFamily="34" charset="0"/>
                <a:cs typeface="Arial" charset="0"/>
              </a:defRPr>
            </a:lvl3pPr>
            <a:lvl4pPr marL="1600200" indent="-228600" eaLnBrk="0" hangingPunct="0">
              <a:defRPr sz="2400">
                <a:solidFill>
                  <a:schemeClr val="tx1"/>
                </a:solidFill>
                <a:latin typeface="Tahoma" pitchFamily="34" charset="0"/>
                <a:cs typeface="Arial" charset="0"/>
              </a:defRPr>
            </a:lvl4pPr>
            <a:lvl5pPr marL="2057400" indent="-228600" eaLnBrk="0" hangingPunct="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lvl="1" algn="ctr" eaLnBrk="1" hangingPunct="1">
              <a:spcBef>
                <a:spcPct val="50000"/>
              </a:spcBef>
            </a:pPr>
            <a:r>
              <a:rPr lang="en-US" sz="1800"/>
              <a:t>Create Layers</a:t>
            </a:r>
          </a:p>
        </p:txBody>
      </p:sp>
      <p:sp>
        <p:nvSpPr>
          <p:cNvPr id="749577" name="Text Box 9"/>
          <p:cNvSpPr txBox="1">
            <a:spLocks noChangeArrowheads="1"/>
          </p:cNvSpPr>
          <p:nvPr/>
        </p:nvSpPr>
        <p:spPr bwMode="auto">
          <a:xfrm>
            <a:off x="4689475" y="5513388"/>
            <a:ext cx="3600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ahoma" pitchFamily="34" charset="0"/>
                <a:cs typeface="Arial" charset="0"/>
              </a:defRPr>
            </a:lvl1pPr>
            <a:lvl2pPr eaLnBrk="0" hangingPunct="0">
              <a:defRPr sz="2400">
                <a:solidFill>
                  <a:schemeClr val="tx1"/>
                </a:solidFill>
                <a:latin typeface="Tahoma" pitchFamily="34" charset="0"/>
                <a:cs typeface="Arial" charset="0"/>
              </a:defRPr>
            </a:lvl2pPr>
            <a:lvl3pPr marL="1143000" indent="-228600" eaLnBrk="0" hangingPunct="0">
              <a:defRPr sz="2400">
                <a:solidFill>
                  <a:schemeClr val="tx1"/>
                </a:solidFill>
                <a:latin typeface="Tahoma" pitchFamily="34" charset="0"/>
                <a:cs typeface="Arial" charset="0"/>
              </a:defRPr>
            </a:lvl3pPr>
            <a:lvl4pPr marL="1600200" indent="-228600" eaLnBrk="0" hangingPunct="0">
              <a:defRPr sz="2400">
                <a:solidFill>
                  <a:schemeClr val="tx1"/>
                </a:solidFill>
                <a:latin typeface="Tahoma" pitchFamily="34" charset="0"/>
                <a:cs typeface="Arial" charset="0"/>
              </a:defRPr>
            </a:lvl4pPr>
            <a:lvl5pPr marL="2057400" indent="-228600" eaLnBrk="0" hangingPunct="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lvl="1" algn="ctr" eaLnBrk="1" hangingPunct="1">
              <a:spcBef>
                <a:spcPct val="50000"/>
              </a:spcBef>
            </a:pPr>
            <a:r>
              <a:rPr lang="en-US" sz="1800"/>
              <a:t>Hierarchical DSM</a:t>
            </a:r>
          </a:p>
        </p:txBody>
      </p:sp>
      <p:pic>
        <p:nvPicPr>
          <p:cNvPr id="749578" name="Picture 10" descr="Figure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29213" y="1548011"/>
            <a:ext cx="2962275"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94158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95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957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495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95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495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957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495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9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1" grpId="0"/>
      <p:bldP spid="749572" grpId="0"/>
      <p:bldP spid="749576" grpId="0"/>
      <p:bldP spid="74957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276797"/>
            <a:ext cx="7848600" cy="51765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2"/>
          <p:cNvSpPr txBox="1">
            <a:spLocks noChangeArrowheads="1"/>
          </p:cNvSpPr>
          <p:nvPr/>
        </p:nvSpPr>
        <p:spPr bwMode="auto">
          <a:xfrm>
            <a:off x="838200" y="0"/>
            <a:ext cx="7772400" cy="762000"/>
          </a:xfrm>
          <a:prstGeom prst="rect">
            <a:avLst/>
          </a:prstGeom>
          <a:noFill/>
          <a:ln w="9525">
            <a:noFill/>
            <a:miter lim="800000"/>
            <a:headEnd/>
            <a:tailEnd/>
          </a:ln>
        </p:spPr>
        <p:txBody>
          <a:bodyPr anchor="b"/>
          <a:lstStyle/>
          <a:p>
            <a:pPr>
              <a:defRPr/>
            </a:pPr>
            <a:r>
              <a:rPr lang="en-US" sz="3200" kern="0" dirty="0">
                <a:solidFill>
                  <a:srgbClr val="002060"/>
                </a:solidFill>
                <a:latin typeface="+mj-lt"/>
                <a:ea typeface="+mj-ea"/>
                <a:cs typeface="+mj-cs"/>
              </a:rPr>
              <a:t>Transform DSM</a:t>
            </a:r>
            <a:r>
              <a:rPr lang="en-US" sz="3600" kern="0" dirty="0">
                <a:solidFill>
                  <a:srgbClr val="002060"/>
                </a:solidFill>
                <a:latin typeface="+mj-lt"/>
                <a:ea typeface="+mj-ea"/>
                <a:cs typeface="+mj-cs"/>
              </a:rPr>
              <a:t> </a:t>
            </a: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67200" y="4343400"/>
            <a:ext cx="3887788" cy="192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AutoShape 5"/>
          <p:cNvSpPr>
            <a:spLocks noChangeArrowheads="1"/>
          </p:cNvSpPr>
          <p:nvPr/>
        </p:nvSpPr>
        <p:spPr bwMode="auto">
          <a:xfrm>
            <a:off x="2895600" y="1473542"/>
            <a:ext cx="3657600" cy="952500"/>
          </a:xfrm>
          <a:prstGeom prst="wedgeRoundRectCallout">
            <a:avLst>
              <a:gd name="adj1" fmla="val 23221"/>
              <a:gd name="adj2" fmla="val 73751"/>
              <a:gd name="adj3" fmla="val 16667"/>
            </a:avLst>
          </a:prstGeom>
          <a:solidFill>
            <a:srgbClr val="FFFF99"/>
          </a:solidFill>
          <a:ln w="19050">
            <a:solidFill>
              <a:schemeClr val="tx1"/>
            </a:solidFill>
            <a:miter lim="800000"/>
            <a:headEnd/>
            <a:tailEnd/>
          </a:ln>
        </p:spPr>
        <p:txBody>
          <a:bodyPr/>
          <a:lstStyle/>
          <a:p>
            <a:pPr marL="168275"/>
            <a:r>
              <a:rPr lang="en-US" dirty="0" err="1"/>
              <a:t>Worklist</a:t>
            </a:r>
            <a:r>
              <a:rPr lang="en-US" dirty="0"/>
              <a:t> tracks changes during transformation</a:t>
            </a:r>
          </a:p>
        </p:txBody>
      </p:sp>
      <p:sp>
        <p:nvSpPr>
          <p:cNvPr id="9" name="AutoShape 5"/>
          <p:cNvSpPr>
            <a:spLocks noChangeArrowheads="1"/>
          </p:cNvSpPr>
          <p:nvPr/>
        </p:nvSpPr>
        <p:spPr bwMode="auto">
          <a:xfrm>
            <a:off x="5638800" y="2590800"/>
            <a:ext cx="2895600" cy="1219200"/>
          </a:xfrm>
          <a:prstGeom prst="wedgeRoundRectCallout">
            <a:avLst>
              <a:gd name="adj1" fmla="val 7338"/>
              <a:gd name="adj2" fmla="val 125241"/>
              <a:gd name="adj3" fmla="val 16667"/>
            </a:avLst>
          </a:prstGeom>
          <a:solidFill>
            <a:srgbClr val="FFFF99"/>
          </a:solidFill>
          <a:ln w="19050">
            <a:solidFill>
              <a:schemeClr val="tx1"/>
            </a:solidFill>
            <a:miter lim="800000"/>
            <a:headEnd/>
            <a:tailEnd/>
          </a:ln>
        </p:spPr>
        <p:txBody>
          <a:bodyPr/>
          <a:lstStyle/>
          <a:p>
            <a:pPr marL="168275"/>
            <a:r>
              <a:rPr lang="en-US"/>
              <a:t>Place the optional modules in the architecture </a:t>
            </a:r>
          </a:p>
        </p:txBody>
      </p:sp>
      <p:sp>
        <p:nvSpPr>
          <p:cNvPr id="11" name="Rectangle 6"/>
          <p:cNvSpPr>
            <a:spLocks noChangeArrowheads="1"/>
          </p:cNvSpPr>
          <p:nvPr/>
        </p:nvSpPr>
        <p:spPr bwMode="auto">
          <a:xfrm>
            <a:off x="6629400" y="4800600"/>
            <a:ext cx="1600200" cy="990600"/>
          </a:xfrm>
          <a:prstGeom prst="rect">
            <a:avLst/>
          </a:prstGeom>
          <a:noFill/>
          <a:ln w="76200"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12" name="Rectangle 6"/>
          <p:cNvSpPr>
            <a:spLocks noChangeArrowheads="1"/>
          </p:cNvSpPr>
          <p:nvPr/>
        </p:nvSpPr>
        <p:spPr bwMode="auto">
          <a:xfrm>
            <a:off x="2743200" y="2838450"/>
            <a:ext cx="2209800" cy="990600"/>
          </a:xfrm>
          <a:prstGeom prst="rect">
            <a:avLst/>
          </a:prstGeom>
          <a:noFill/>
          <a:ln w="76200"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10"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4329105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grpId="1" nodeType="clickEffect">
                                  <p:stCondLst>
                                    <p:cond delay="0"/>
                                  </p:stCondLst>
                                  <p:childTnLst>
                                    <p:animEffect transition="out" filter="dissolv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9" grpId="1"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990600"/>
            <a:ext cx="7940334" cy="464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2"/>
          <p:cNvSpPr txBox="1">
            <a:spLocks noChangeArrowheads="1"/>
          </p:cNvSpPr>
          <p:nvPr/>
        </p:nvSpPr>
        <p:spPr bwMode="auto">
          <a:xfrm>
            <a:off x="838200" y="0"/>
            <a:ext cx="7772400" cy="762000"/>
          </a:xfrm>
          <a:prstGeom prst="rect">
            <a:avLst/>
          </a:prstGeom>
          <a:noFill/>
          <a:ln w="9525">
            <a:noFill/>
            <a:miter lim="800000"/>
            <a:headEnd/>
            <a:tailEnd/>
          </a:ln>
        </p:spPr>
        <p:txBody>
          <a:bodyPr anchor="b"/>
          <a:lstStyle/>
          <a:p>
            <a:pPr>
              <a:defRPr/>
            </a:pPr>
            <a:r>
              <a:rPr lang="en-US" sz="3200" kern="0" dirty="0">
                <a:solidFill>
                  <a:srgbClr val="002060"/>
                </a:solidFill>
                <a:latin typeface="+mj-lt"/>
                <a:ea typeface="+mj-ea"/>
                <a:cs typeface="+mj-cs"/>
              </a:rPr>
              <a:t>Establish </a:t>
            </a:r>
            <a:r>
              <a:rPr lang="en-US" sz="3200" kern="0" dirty="0" smtClean="0">
                <a:solidFill>
                  <a:srgbClr val="002060"/>
                </a:solidFill>
                <a:latin typeface="+mj-lt"/>
                <a:ea typeface="+mj-ea"/>
                <a:cs typeface="+mj-cs"/>
              </a:rPr>
              <a:t>Rules - Independence</a:t>
            </a:r>
            <a:endParaRPr lang="en-US" sz="3600" kern="0" dirty="0">
              <a:solidFill>
                <a:srgbClr val="002060"/>
              </a:solidFill>
              <a:latin typeface="+mj-lt"/>
              <a:ea typeface="+mj-ea"/>
              <a:cs typeface="+mj-cs"/>
            </a:endParaRPr>
          </a:p>
        </p:txBody>
      </p:sp>
      <p:grpSp>
        <p:nvGrpSpPr>
          <p:cNvPr id="3" name="Group 2"/>
          <p:cNvGrpSpPr/>
          <p:nvPr/>
        </p:nvGrpSpPr>
        <p:grpSpPr>
          <a:xfrm>
            <a:off x="4809504" y="4020972"/>
            <a:ext cx="3887788" cy="2028825"/>
            <a:chOff x="4876800" y="2057400"/>
            <a:chExt cx="3887788" cy="2028825"/>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76800" y="2162175"/>
              <a:ext cx="3887788" cy="192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6"/>
            <p:cNvSpPr>
              <a:spLocks noChangeArrowheads="1"/>
            </p:cNvSpPr>
            <p:nvPr/>
          </p:nvSpPr>
          <p:spPr bwMode="auto">
            <a:xfrm>
              <a:off x="6324600" y="2057400"/>
              <a:ext cx="2439988" cy="685800"/>
            </a:xfrm>
            <a:prstGeom prst="rect">
              <a:avLst/>
            </a:prstGeom>
            <a:noFill/>
            <a:ln w="76200"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endParaRPr lang="en-US"/>
            </a:p>
          </p:txBody>
        </p:sp>
      </p:grpSp>
      <p:sp>
        <p:nvSpPr>
          <p:cNvPr id="14" name="Rectangle 6"/>
          <p:cNvSpPr>
            <a:spLocks noChangeArrowheads="1"/>
          </p:cNvSpPr>
          <p:nvPr/>
        </p:nvSpPr>
        <p:spPr bwMode="auto">
          <a:xfrm>
            <a:off x="1066800" y="2895600"/>
            <a:ext cx="3429000" cy="1371600"/>
          </a:xfrm>
          <a:prstGeom prst="rect">
            <a:avLst/>
          </a:prstGeom>
          <a:noFill/>
          <a:ln w="76200"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endParaRPr lang="en-US"/>
          </a:p>
        </p:txBody>
      </p:sp>
      <p:pic>
        <p:nvPicPr>
          <p:cNvPr id="8"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3437792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164193"/>
            <a:ext cx="7800975" cy="51451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2"/>
          <p:cNvSpPr txBox="1">
            <a:spLocks noChangeArrowheads="1"/>
          </p:cNvSpPr>
          <p:nvPr/>
        </p:nvSpPr>
        <p:spPr bwMode="auto">
          <a:xfrm>
            <a:off x="838200" y="0"/>
            <a:ext cx="7772400" cy="762000"/>
          </a:xfrm>
          <a:prstGeom prst="rect">
            <a:avLst/>
          </a:prstGeom>
          <a:noFill/>
          <a:ln w="9525">
            <a:noFill/>
            <a:miter lim="800000"/>
            <a:headEnd/>
            <a:tailEnd/>
          </a:ln>
        </p:spPr>
        <p:txBody>
          <a:bodyPr anchor="b"/>
          <a:lstStyle/>
          <a:p>
            <a:pPr>
              <a:defRPr/>
            </a:pPr>
            <a:r>
              <a:rPr lang="en-US" sz="3200" kern="0" dirty="0">
                <a:solidFill>
                  <a:srgbClr val="002060"/>
                </a:solidFill>
                <a:latin typeface="+mj-lt"/>
                <a:ea typeface="+mj-ea"/>
                <a:cs typeface="+mj-cs"/>
              </a:rPr>
              <a:t>Establish </a:t>
            </a:r>
            <a:r>
              <a:rPr lang="en-US" sz="3200" kern="0" dirty="0" smtClean="0">
                <a:solidFill>
                  <a:srgbClr val="002060"/>
                </a:solidFill>
                <a:latin typeface="+mj-lt"/>
                <a:ea typeface="+mj-ea"/>
                <a:cs typeface="+mj-cs"/>
              </a:rPr>
              <a:t>Rules - Independence</a:t>
            </a:r>
            <a:endParaRPr lang="en-US" sz="3600" kern="0" dirty="0">
              <a:solidFill>
                <a:srgbClr val="002060"/>
              </a:solidFill>
              <a:latin typeface="+mj-lt"/>
              <a:ea typeface="+mj-ea"/>
              <a:cs typeface="+mj-cs"/>
            </a:endParaRPr>
          </a:p>
        </p:txBody>
      </p:sp>
      <p:sp>
        <p:nvSpPr>
          <p:cNvPr id="10" name="Rectangle 6"/>
          <p:cNvSpPr>
            <a:spLocks noChangeArrowheads="1"/>
          </p:cNvSpPr>
          <p:nvPr/>
        </p:nvSpPr>
        <p:spPr bwMode="auto">
          <a:xfrm>
            <a:off x="2743200" y="3124200"/>
            <a:ext cx="1143000" cy="1143000"/>
          </a:xfrm>
          <a:prstGeom prst="rect">
            <a:avLst/>
          </a:prstGeom>
          <a:noFill/>
          <a:ln w="76200"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endParaRPr lang="en-US"/>
          </a:p>
        </p:txBody>
      </p:sp>
      <p:grpSp>
        <p:nvGrpSpPr>
          <p:cNvPr id="2" name="Group 8"/>
          <p:cNvGrpSpPr>
            <a:grpSpLocks/>
          </p:cNvGrpSpPr>
          <p:nvPr/>
        </p:nvGrpSpPr>
        <p:grpSpPr bwMode="auto">
          <a:xfrm>
            <a:off x="381000" y="4725884"/>
            <a:ext cx="5257800" cy="952500"/>
            <a:chOff x="3581400" y="685800"/>
            <a:chExt cx="5257800" cy="952500"/>
          </a:xfrm>
        </p:grpSpPr>
        <p:sp>
          <p:nvSpPr>
            <p:cNvPr id="29703" name="AutoShape 5"/>
            <p:cNvSpPr>
              <a:spLocks noChangeArrowheads="1"/>
            </p:cNvSpPr>
            <p:nvPr/>
          </p:nvSpPr>
          <p:spPr bwMode="auto">
            <a:xfrm>
              <a:off x="4648200" y="685800"/>
              <a:ext cx="3657600" cy="952500"/>
            </a:xfrm>
            <a:prstGeom prst="wedgeRoundRectCallout">
              <a:avLst>
                <a:gd name="adj1" fmla="val -550"/>
                <a:gd name="adj2" fmla="val -94848"/>
                <a:gd name="adj3" fmla="val 16667"/>
              </a:avLst>
            </a:prstGeom>
            <a:solidFill>
              <a:srgbClr val="FFFF99"/>
            </a:solidFill>
            <a:ln w="19050">
              <a:solidFill>
                <a:schemeClr val="tx1"/>
              </a:solidFill>
              <a:miter lim="800000"/>
              <a:headEnd/>
              <a:tailEnd/>
            </a:ln>
          </p:spPr>
          <p:txBody>
            <a:bodyPr/>
            <a:lstStyle/>
            <a:p>
              <a:pPr marL="168275"/>
              <a:r>
                <a:rPr lang="en-US"/>
                <a:t>Violations are identified at every level </a:t>
              </a:r>
            </a:p>
          </p:txBody>
        </p:sp>
        <p:sp>
          <p:nvSpPr>
            <p:cNvPr id="29704" name="AutoShape 5"/>
            <p:cNvSpPr>
              <a:spLocks noChangeArrowheads="1"/>
            </p:cNvSpPr>
            <p:nvPr/>
          </p:nvSpPr>
          <p:spPr bwMode="auto">
            <a:xfrm>
              <a:off x="3581400" y="685800"/>
              <a:ext cx="5257800" cy="952500"/>
            </a:xfrm>
            <a:prstGeom prst="wedgeRoundRectCallout">
              <a:avLst>
                <a:gd name="adj1" fmla="val 56327"/>
                <a:gd name="adj2" fmla="val 34348"/>
                <a:gd name="adj3" fmla="val 16667"/>
              </a:avLst>
            </a:prstGeom>
            <a:solidFill>
              <a:srgbClr val="FFFF99"/>
            </a:solidFill>
            <a:ln w="19050">
              <a:solidFill>
                <a:schemeClr val="tx1"/>
              </a:solidFill>
              <a:miter lim="800000"/>
              <a:headEnd/>
              <a:tailEnd/>
            </a:ln>
          </p:spPr>
          <p:txBody>
            <a:bodyPr/>
            <a:lstStyle/>
            <a:p>
              <a:pPr marL="168275"/>
              <a:r>
                <a:rPr lang="en-US"/>
                <a:t>Optional Modules are independent but can use mandatory Modules</a:t>
              </a:r>
            </a:p>
          </p:txBody>
        </p:sp>
      </p:grpSp>
      <p:sp>
        <p:nvSpPr>
          <p:cNvPr id="12" name="Rectangle 6"/>
          <p:cNvSpPr>
            <a:spLocks noChangeArrowheads="1"/>
          </p:cNvSpPr>
          <p:nvPr/>
        </p:nvSpPr>
        <p:spPr bwMode="auto">
          <a:xfrm>
            <a:off x="6019800" y="5410200"/>
            <a:ext cx="1828800" cy="304800"/>
          </a:xfrm>
          <a:prstGeom prst="rect">
            <a:avLst/>
          </a:prstGeom>
          <a:noFill/>
          <a:ln w="76200"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9"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3074841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6215" y="1244605"/>
            <a:ext cx="7788233" cy="51367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2"/>
          <p:cNvSpPr txBox="1">
            <a:spLocks noChangeArrowheads="1"/>
          </p:cNvSpPr>
          <p:nvPr/>
        </p:nvSpPr>
        <p:spPr bwMode="auto">
          <a:xfrm>
            <a:off x="838200" y="0"/>
            <a:ext cx="7772400" cy="762000"/>
          </a:xfrm>
          <a:prstGeom prst="rect">
            <a:avLst/>
          </a:prstGeom>
          <a:noFill/>
          <a:ln w="9525">
            <a:noFill/>
            <a:miter lim="800000"/>
            <a:headEnd/>
            <a:tailEnd/>
          </a:ln>
        </p:spPr>
        <p:txBody>
          <a:bodyPr anchor="b"/>
          <a:lstStyle/>
          <a:p>
            <a:pPr>
              <a:defRPr/>
            </a:pPr>
            <a:r>
              <a:rPr lang="en-US" sz="3200" kern="0" dirty="0">
                <a:solidFill>
                  <a:srgbClr val="002060"/>
                </a:solidFill>
                <a:latin typeface="+mj-lt"/>
                <a:ea typeface="+mj-ea"/>
                <a:cs typeface="+mj-cs"/>
              </a:rPr>
              <a:t>Establish </a:t>
            </a:r>
            <a:r>
              <a:rPr lang="en-US" sz="3200" kern="0" dirty="0" smtClean="0">
                <a:solidFill>
                  <a:srgbClr val="002060"/>
                </a:solidFill>
                <a:latin typeface="+mj-lt"/>
                <a:ea typeface="+mj-ea"/>
                <a:cs typeface="+mj-cs"/>
              </a:rPr>
              <a:t>Rules – </a:t>
            </a:r>
            <a:r>
              <a:rPr lang="en-US" sz="3200" kern="0" dirty="0" err="1" smtClean="0">
                <a:solidFill>
                  <a:srgbClr val="002060"/>
                </a:solidFill>
                <a:latin typeface="+mj-lt"/>
                <a:ea typeface="+mj-ea"/>
                <a:cs typeface="+mj-cs"/>
              </a:rPr>
              <a:t>Sublayering</a:t>
            </a:r>
            <a:endParaRPr lang="en-US" sz="3600" kern="0" dirty="0">
              <a:solidFill>
                <a:srgbClr val="002060"/>
              </a:solidFill>
              <a:latin typeface="+mj-lt"/>
              <a:ea typeface="+mj-ea"/>
              <a:cs typeface="+mj-cs"/>
            </a:endParaRPr>
          </a:p>
        </p:txBody>
      </p:sp>
      <p:sp>
        <p:nvSpPr>
          <p:cNvPr id="13" name="Rectangle 6"/>
          <p:cNvSpPr>
            <a:spLocks noChangeArrowheads="1"/>
          </p:cNvSpPr>
          <p:nvPr/>
        </p:nvSpPr>
        <p:spPr bwMode="auto">
          <a:xfrm>
            <a:off x="3749634" y="3048000"/>
            <a:ext cx="593766" cy="1676400"/>
          </a:xfrm>
          <a:prstGeom prst="rect">
            <a:avLst/>
          </a:prstGeom>
          <a:noFill/>
          <a:ln w="76200"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14" name="AutoShape 5"/>
          <p:cNvSpPr>
            <a:spLocks noChangeArrowheads="1"/>
          </p:cNvSpPr>
          <p:nvPr/>
        </p:nvSpPr>
        <p:spPr bwMode="auto">
          <a:xfrm>
            <a:off x="4720435" y="2133600"/>
            <a:ext cx="4038600" cy="914400"/>
          </a:xfrm>
          <a:prstGeom prst="wedgeRoundRectCallout">
            <a:avLst>
              <a:gd name="adj1" fmla="val -61389"/>
              <a:gd name="adj2" fmla="val 178775"/>
              <a:gd name="adj3" fmla="val 16667"/>
            </a:avLst>
          </a:prstGeom>
          <a:solidFill>
            <a:srgbClr val="FFFF99"/>
          </a:solidFill>
          <a:ln w="19050">
            <a:solidFill>
              <a:schemeClr val="tx1"/>
            </a:solidFill>
            <a:miter lim="800000"/>
            <a:headEnd/>
            <a:tailEnd/>
          </a:ln>
        </p:spPr>
        <p:txBody>
          <a:bodyPr/>
          <a:lstStyle/>
          <a:p>
            <a:pPr marL="168275"/>
            <a:r>
              <a:rPr lang="en-US" dirty="0"/>
              <a:t>Mandatory Modules should not use Optional Modules</a:t>
            </a:r>
          </a:p>
        </p:txBody>
      </p:sp>
      <p:sp>
        <p:nvSpPr>
          <p:cNvPr id="6"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23960544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838200" y="0"/>
            <a:ext cx="7772400" cy="762000"/>
          </a:xfrm>
          <a:prstGeom prst="rect">
            <a:avLst/>
          </a:prstGeom>
          <a:noFill/>
          <a:ln w="9525">
            <a:noFill/>
            <a:miter lim="800000"/>
            <a:headEnd/>
            <a:tailEnd/>
          </a:ln>
        </p:spPr>
        <p:txBody>
          <a:bodyPr anchor="b"/>
          <a:lstStyle/>
          <a:p>
            <a:pPr>
              <a:defRPr/>
            </a:pPr>
            <a:r>
              <a:rPr lang="en-US" sz="3200" kern="0" dirty="0">
                <a:solidFill>
                  <a:srgbClr val="002060"/>
                </a:solidFill>
                <a:latin typeface="+mj-lt"/>
                <a:ea typeface="+mj-ea"/>
                <a:cs typeface="+mj-cs"/>
              </a:rPr>
              <a:t>Establish </a:t>
            </a:r>
            <a:r>
              <a:rPr lang="en-US" sz="3200" kern="0" dirty="0" smtClean="0">
                <a:solidFill>
                  <a:srgbClr val="002060"/>
                </a:solidFill>
                <a:latin typeface="+mj-lt"/>
                <a:ea typeface="+mj-ea"/>
                <a:cs typeface="+mj-cs"/>
              </a:rPr>
              <a:t>Rules - API</a:t>
            </a:r>
            <a:endParaRPr lang="en-US" sz="3600" kern="0" dirty="0">
              <a:solidFill>
                <a:srgbClr val="002060"/>
              </a:solidFill>
              <a:latin typeface="+mj-lt"/>
              <a:ea typeface="+mj-ea"/>
              <a:cs typeface="+mj-cs"/>
            </a:endParaRPr>
          </a:p>
        </p:txBody>
      </p:sp>
      <p:sp>
        <p:nvSpPr>
          <p:cNvPr id="13" name="Rectangle 6"/>
          <p:cNvSpPr>
            <a:spLocks noChangeArrowheads="1"/>
          </p:cNvSpPr>
          <p:nvPr/>
        </p:nvSpPr>
        <p:spPr bwMode="auto">
          <a:xfrm>
            <a:off x="4800600" y="2209800"/>
            <a:ext cx="762000" cy="2057400"/>
          </a:xfrm>
          <a:prstGeom prst="rect">
            <a:avLst/>
          </a:prstGeom>
          <a:noFill/>
          <a:ln w="76200"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endParaRPr lang="en-US"/>
          </a:p>
        </p:txBody>
      </p:sp>
      <p:pic>
        <p:nvPicPr>
          <p:cNvPr id="3174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484784"/>
            <a:ext cx="6316978"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p:nvSpPr>
        <p:spPr bwMode="auto">
          <a:xfrm>
            <a:off x="3352800" y="4221088"/>
            <a:ext cx="990600" cy="1981200"/>
          </a:xfrm>
          <a:prstGeom prst="rect">
            <a:avLst/>
          </a:prstGeom>
          <a:noFill/>
          <a:ln w="76200"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8" name="AutoShape 5"/>
          <p:cNvSpPr>
            <a:spLocks noChangeArrowheads="1"/>
          </p:cNvSpPr>
          <p:nvPr/>
        </p:nvSpPr>
        <p:spPr bwMode="auto">
          <a:xfrm>
            <a:off x="4572000" y="2924944"/>
            <a:ext cx="3733800" cy="914400"/>
          </a:xfrm>
          <a:prstGeom prst="wedgeRoundRectCallout">
            <a:avLst>
              <a:gd name="adj1" fmla="val -65769"/>
              <a:gd name="adj2" fmla="val 158921"/>
              <a:gd name="adj3" fmla="val 16667"/>
            </a:avLst>
          </a:prstGeom>
          <a:solidFill>
            <a:srgbClr val="FFFF99"/>
          </a:solidFill>
          <a:ln w="19050">
            <a:solidFill>
              <a:schemeClr val="tx1"/>
            </a:solidFill>
            <a:miter lim="800000"/>
            <a:headEnd/>
            <a:tailEnd/>
          </a:ln>
        </p:spPr>
        <p:txBody>
          <a:bodyPr/>
          <a:lstStyle/>
          <a:p>
            <a:pPr marL="168275"/>
            <a:r>
              <a:rPr lang="en-US"/>
              <a:t>API is visible, as are private members</a:t>
            </a:r>
          </a:p>
        </p:txBody>
      </p:sp>
      <p:sp>
        <p:nvSpPr>
          <p:cNvPr id="9"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38638747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6563" y="1484784"/>
            <a:ext cx="6999312" cy="46163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2"/>
          <p:cNvSpPr txBox="1">
            <a:spLocks noChangeArrowheads="1"/>
          </p:cNvSpPr>
          <p:nvPr/>
        </p:nvSpPr>
        <p:spPr bwMode="auto">
          <a:xfrm>
            <a:off x="838200" y="0"/>
            <a:ext cx="7772400" cy="762000"/>
          </a:xfrm>
          <a:prstGeom prst="rect">
            <a:avLst/>
          </a:prstGeom>
          <a:noFill/>
          <a:ln w="9525">
            <a:noFill/>
            <a:miter lim="800000"/>
            <a:headEnd/>
            <a:tailEnd/>
          </a:ln>
        </p:spPr>
        <p:txBody>
          <a:bodyPr anchor="b"/>
          <a:lstStyle/>
          <a:p>
            <a:pPr>
              <a:defRPr/>
            </a:pPr>
            <a:r>
              <a:rPr lang="en-US" sz="3200" kern="0" dirty="0">
                <a:solidFill>
                  <a:srgbClr val="002060"/>
                </a:solidFill>
                <a:latin typeface="+mj-lt"/>
                <a:ea typeface="+mj-ea"/>
                <a:cs typeface="+mj-cs"/>
              </a:rPr>
              <a:t>Fix Violations</a:t>
            </a:r>
            <a:endParaRPr lang="en-US" sz="3600" kern="0" dirty="0">
              <a:solidFill>
                <a:srgbClr val="002060"/>
              </a:solidFill>
              <a:latin typeface="+mj-lt"/>
              <a:ea typeface="+mj-ea"/>
              <a:cs typeface="+mj-cs"/>
            </a:endParaRPr>
          </a:p>
        </p:txBody>
      </p:sp>
      <p:sp>
        <p:nvSpPr>
          <p:cNvPr id="11" name="AutoShape 5"/>
          <p:cNvSpPr>
            <a:spLocks noChangeArrowheads="1"/>
          </p:cNvSpPr>
          <p:nvPr/>
        </p:nvSpPr>
        <p:spPr bwMode="auto">
          <a:xfrm>
            <a:off x="3995936" y="1628800"/>
            <a:ext cx="3733800" cy="914400"/>
          </a:xfrm>
          <a:prstGeom prst="wedgeRoundRectCallout">
            <a:avLst>
              <a:gd name="adj1" fmla="val -51282"/>
              <a:gd name="adj2" fmla="val 154134"/>
              <a:gd name="adj3" fmla="val 16667"/>
            </a:avLst>
          </a:prstGeom>
          <a:solidFill>
            <a:srgbClr val="FFFF99"/>
          </a:solidFill>
          <a:ln w="19050">
            <a:solidFill>
              <a:schemeClr val="tx1"/>
            </a:solidFill>
            <a:miter lim="800000"/>
            <a:headEnd/>
            <a:tailEnd/>
          </a:ln>
        </p:spPr>
        <p:txBody>
          <a:bodyPr/>
          <a:lstStyle/>
          <a:p>
            <a:pPr marL="168275"/>
            <a:r>
              <a:rPr lang="en-US"/>
              <a:t>Decouple </a:t>
            </a:r>
            <a:r>
              <a:rPr lang="en-US" b="1"/>
              <a:t>driver</a:t>
            </a:r>
            <a:r>
              <a:rPr lang="en-US"/>
              <a:t> from </a:t>
            </a:r>
            <a:r>
              <a:rPr lang="en-US" b="1"/>
              <a:t>scheduler</a:t>
            </a: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05149" y="3380096"/>
            <a:ext cx="3810000" cy="305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
        <p:nvSpPr>
          <p:cNvPr id="7"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798775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Bottlenecks &amp; Challenges</a:t>
            </a:r>
            <a:endParaRPr lang="en-GB" dirty="0"/>
          </a:p>
        </p:txBody>
      </p:sp>
      <p:sp>
        <p:nvSpPr>
          <p:cNvPr id="3" name="Content Placeholder 2"/>
          <p:cNvSpPr>
            <a:spLocks noGrp="1"/>
          </p:cNvSpPr>
          <p:nvPr>
            <p:ph idx="1"/>
          </p:nvPr>
        </p:nvSpPr>
        <p:spPr/>
        <p:txBody>
          <a:bodyPr>
            <a:normAutofit/>
          </a:bodyPr>
          <a:lstStyle/>
          <a:p>
            <a:pPr marL="0" indent="0">
              <a:buNone/>
            </a:pPr>
            <a:r>
              <a:rPr lang="de-DE" sz="1800" dirty="0" err="1" smtClean="0">
                <a:solidFill>
                  <a:srgbClr val="FF0000"/>
                </a:solidFill>
              </a:rPr>
              <a:t>Testing</a:t>
            </a:r>
            <a:r>
              <a:rPr lang="de-DE" sz="1800" dirty="0" smtClean="0">
                <a:solidFill>
                  <a:srgbClr val="FF0000"/>
                </a:solidFill>
              </a:rPr>
              <a:t> </a:t>
            </a:r>
            <a:r>
              <a:rPr lang="de-DE" sz="1800" dirty="0" smtClean="0">
                <a:solidFill>
                  <a:srgbClr val="002060"/>
                </a:solidFill>
              </a:rPr>
              <a:t>and </a:t>
            </a:r>
            <a:r>
              <a:rPr lang="de-DE" sz="1800" dirty="0" err="1" smtClean="0">
                <a:solidFill>
                  <a:srgbClr val="FF0000"/>
                </a:solidFill>
              </a:rPr>
              <a:t>Documentation</a:t>
            </a:r>
            <a:r>
              <a:rPr lang="de-DE" sz="1800" dirty="0" smtClean="0">
                <a:solidFill>
                  <a:srgbClr val="FF0000"/>
                </a:solidFill>
              </a:rPr>
              <a:t> </a:t>
            </a:r>
            <a:r>
              <a:rPr lang="de-DE" sz="1800" dirty="0" err="1" smtClean="0">
                <a:solidFill>
                  <a:srgbClr val="002060"/>
                </a:solidFill>
              </a:rPr>
              <a:t>are</a:t>
            </a:r>
            <a:r>
              <a:rPr lang="de-DE" sz="1800" dirty="0" smtClean="0">
                <a:solidFill>
                  <a:srgbClr val="002060"/>
                </a:solidFill>
              </a:rPr>
              <a:t> </a:t>
            </a:r>
            <a:r>
              <a:rPr lang="de-DE" sz="1800" dirty="0" err="1" smtClean="0">
                <a:solidFill>
                  <a:srgbClr val="002060"/>
                </a:solidFill>
              </a:rPr>
              <a:t>both</a:t>
            </a:r>
            <a:r>
              <a:rPr lang="de-DE" sz="1800" dirty="0" smtClean="0">
                <a:solidFill>
                  <a:srgbClr val="002060"/>
                </a:solidFill>
              </a:rPr>
              <a:t> </a:t>
            </a:r>
            <a:r>
              <a:rPr lang="de-DE" sz="1800" dirty="0" err="1" smtClean="0">
                <a:solidFill>
                  <a:srgbClr val="002060"/>
                </a:solidFill>
              </a:rPr>
              <a:t>known</a:t>
            </a:r>
            <a:r>
              <a:rPr lang="de-DE" sz="1800" dirty="0" smtClean="0">
                <a:solidFill>
                  <a:srgbClr val="002060"/>
                </a:solidFill>
              </a:rPr>
              <a:t> </a:t>
            </a:r>
            <a:r>
              <a:rPr lang="de-DE" sz="1800" dirty="0" err="1" smtClean="0">
                <a:solidFill>
                  <a:srgbClr val="002060"/>
                </a:solidFill>
              </a:rPr>
              <a:t>to</a:t>
            </a:r>
            <a:r>
              <a:rPr lang="de-DE" sz="1800" dirty="0" smtClean="0">
                <a:solidFill>
                  <a:srgbClr val="002060"/>
                </a:solidFill>
              </a:rPr>
              <a:t> </a:t>
            </a:r>
            <a:r>
              <a:rPr lang="de-DE" sz="1800" dirty="0" err="1" smtClean="0">
                <a:solidFill>
                  <a:srgbClr val="002060"/>
                </a:solidFill>
              </a:rPr>
              <a:t>be</a:t>
            </a:r>
            <a:r>
              <a:rPr lang="de-DE" sz="1800" dirty="0" smtClean="0">
                <a:solidFill>
                  <a:srgbClr val="002060"/>
                </a:solidFill>
              </a:rPr>
              <a:t> </a:t>
            </a:r>
            <a:r>
              <a:rPr lang="de-DE" sz="1800" dirty="0" err="1" smtClean="0">
                <a:solidFill>
                  <a:srgbClr val="002060"/>
                </a:solidFill>
              </a:rPr>
              <a:t>problematic</a:t>
            </a:r>
            <a:r>
              <a:rPr lang="de-DE" sz="1800" dirty="0" smtClean="0">
                <a:solidFill>
                  <a:srgbClr val="002060"/>
                </a:solidFill>
              </a:rPr>
              <a:t>, </a:t>
            </a:r>
            <a:r>
              <a:rPr lang="de-DE" sz="1800" dirty="0" err="1" smtClean="0">
                <a:solidFill>
                  <a:srgbClr val="002060"/>
                </a:solidFill>
              </a:rPr>
              <a:t>difficult</a:t>
            </a:r>
            <a:r>
              <a:rPr lang="de-DE" sz="1800" dirty="0" smtClean="0">
                <a:solidFill>
                  <a:srgbClr val="002060"/>
                </a:solidFill>
              </a:rPr>
              <a:t> </a:t>
            </a:r>
            <a:r>
              <a:rPr lang="de-DE" sz="1800" dirty="0" err="1" smtClean="0">
                <a:solidFill>
                  <a:srgbClr val="002060"/>
                </a:solidFill>
              </a:rPr>
              <a:t>to</a:t>
            </a:r>
            <a:r>
              <a:rPr lang="de-DE" sz="1800" dirty="0" smtClean="0">
                <a:solidFill>
                  <a:srgbClr val="002060"/>
                </a:solidFill>
              </a:rPr>
              <a:t> </a:t>
            </a:r>
            <a:r>
              <a:rPr lang="de-DE" sz="1800" dirty="0" err="1" smtClean="0">
                <a:solidFill>
                  <a:srgbClr val="002060"/>
                </a:solidFill>
              </a:rPr>
              <a:t>automate</a:t>
            </a:r>
            <a:r>
              <a:rPr lang="de-DE" sz="1800" dirty="0" smtClean="0">
                <a:solidFill>
                  <a:srgbClr val="002060"/>
                </a:solidFill>
              </a:rPr>
              <a:t>, </a:t>
            </a:r>
            <a:r>
              <a:rPr lang="de-DE" sz="1800" dirty="0" err="1" smtClean="0">
                <a:solidFill>
                  <a:srgbClr val="002060"/>
                </a:solidFill>
              </a:rPr>
              <a:t>challenging</a:t>
            </a:r>
            <a:r>
              <a:rPr lang="de-DE" sz="1800" dirty="0" smtClean="0">
                <a:solidFill>
                  <a:srgbClr val="002060"/>
                </a:solidFill>
              </a:rPr>
              <a:t> </a:t>
            </a:r>
            <a:r>
              <a:rPr lang="de-DE" sz="1800" dirty="0" err="1" smtClean="0">
                <a:solidFill>
                  <a:srgbClr val="002060"/>
                </a:solidFill>
              </a:rPr>
              <a:t>problems</a:t>
            </a:r>
            <a:r>
              <a:rPr lang="de-DE" sz="1800" dirty="0" smtClean="0">
                <a:solidFill>
                  <a:srgbClr val="002060"/>
                </a:solidFill>
              </a:rPr>
              <a:t> in FDA </a:t>
            </a:r>
            <a:r>
              <a:rPr lang="de-DE" sz="1800" dirty="0" err="1" smtClean="0">
                <a:solidFill>
                  <a:srgbClr val="002060"/>
                </a:solidFill>
              </a:rPr>
              <a:t>projects</a:t>
            </a:r>
            <a:r>
              <a:rPr lang="de-DE" sz="1800" dirty="0" smtClean="0">
                <a:solidFill>
                  <a:srgbClr val="002060"/>
                </a:solidFill>
              </a:rPr>
              <a:t>, and </a:t>
            </a:r>
            <a:r>
              <a:rPr lang="de-DE" sz="1800" dirty="0" err="1" smtClean="0">
                <a:solidFill>
                  <a:srgbClr val="002060"/>
                </a:solidFill>
              </a:rPr>
              <a:t>more</a:t>
            </a:r>
            <a:r>
              <a:rPr lang="de-DE" sz="1800" dirty="0" smtClean="0">
                <a:solidFill>
                  <a:srgbClr val="002060"/>
                </a:solidFill>
              </a:rPr>
              <a:t> </a:t>
            </a:r>
            <a:r>
              <a:rPr lang="de-DE" sz="1800" dirty="0" err="1" smtClean="0">
                <a:solidFill>
                  <a:srgbClr val="002060"/>
                </a:solidFill>
              </a:rPr>
              <a:t>generally</a:t>
            </a:r>
            <a:r>
              <a:rPr lang="de-DE" sz="1800" dirty="0" smtClean="0">
                <a:solidFill>
                  <a:srgbClr val="002060"/>
                </a:solidFill>
              </a:rPr>
              <a:t> in all </a:t>
            </a:r>
            <a:r>
              <a:rPr lang="de-DE" sz="1800" dirty="0" err="1" smtClean="0">
                <a:solidFill>
                  <a:srgbClr val="002060"/>
                </a:solidFill>
              </a:rPr>
              <a:t>safety</a:t>
            </a:r>
            <a:r>
              <a:rPr lang="de-DE" sz="1800" dirty="0" smtClean="0">
                <a:solidFill>
                  <a:srgbClr val="002060"/>
                </a:solidFill>
              </a:rPr>
              <a:t> </a:t>
            </a:r>
            <a:r>
              <a:rPr lang="de-DE" sz="1800" dirty="0" err="1" smtClean="0">
                <a:solidFill>
                  <a:srgbClr val="002060"/>
                </a:solidFill>
              </a:rPr>
              <a:t>critical</a:t>
            </a:r>
            <a:r>
              <a:rPr lang="de-DE" sz="1800" dirty="0" smtClean="0">
                <a:solidFill>
                  <a:srgbClr val="002060"/>
                </a:solidFill>
              </a:rPr>
              <a:t> </a:t>
            </a:r>
            <a:r>
              <a:rPr lang="de-DE" sz="1800" dirty="0" err="1" smtClean="0">
                <a:solidFill>
                  <a:srgbClr val="002060"/>
                </a:solidFill>
              </a:rPr>
              <a:t>software</a:t>
            </a:r>
            <a:r>
              <a:rPr lang="de-DE" sz="1800" dirty="0" smtClean="0">
                <a:solidFill>
                  <a:srgbClr val="002060"/>
                </a:solidFill>
              </a:rPr>
              <a:t> </a:t>
            </a:r>
            <a:r>
              <a:rPr lang="de-DE" sz="1800" dirty="0" err="1" smtClean="0">
                <a:solidFill>
                  <a:srgbClr val="002060"/>
                </a:solidFill>
              </a:rPr>
              <a:t>projects</a:t>
            </a:r>
            <a:r>
              <a:rPr lang="de-DE" sz="1800" dirty="0" smtClean="0">
                <a:solidFill>
                  <a:srgbClr val="002060"/>
                </a:solidFill>
              </a:rPr>
              <a:t>.</a:t>
            </a:r>
          </a:p>
          <a:p>
            <a:pPr marL="0" indent="0">
              <a:buNone/>
            </a:pPr>
            <a:endParaRPr lang="de-DE" sz="1800" dirty="0">
              <a:solidFill>
                <a:srgbClr val="002060"/>
              </a:solidFill>
            </a:endParaRPr>
          </a:p>
          <a:p>
            <a:pPr marL="0" indent="0">
              <a:buNone/>
            </a:pPr>
            <a:r>
              <a:rPr lang="de-DE" sz="1800" dirty="0" smtClean="0">
                <a:solidFill>
                  <a:srgbClr val="002060"/>
                </a:solidFill>
              </a:rPr>
              <a:t>This </a:t>
            </a:r>
            <a:r>
              <a:rPr lang="de-DE" sz="1800" dirty="0" err="1" smtClean="0">
                <a:solidFill>
                  <a:srgbClr val="002060"/>
                </a:solidFill>
              </a:rPr>
              <a:t>short</a:t>
            </a:r>
            <a:r>
              <a:rPr lang="de-DE" sz="1800" dirty="0" smtClean="0">
                <a:solidFill>
                  <a:srgbClr val="002060"/>
                </a:solidFill>
              </a:rPr>
              <a:t> </a:t>
            </a:r>
            <a:r>
              <a:rPr lang="de-DE" sz="1800" dirty="0" err="1" smtClean="0">
                <a:solidFill>
                  <a:srgbClr val="002060"/>
                </a:solidFill>
              </a:rPr>
              <a:t>seminar</a:t>
            </a:r>
            <a:r>
              <a:rPr lang="de-DE" sz="1800" dirty="0" smtClean="0">
                <a:solidFill>
                  <a:srgbClr val="002060"/>
                </a:solidFill>
              </a:rPr>
              <a:t> </a:t>
            </a:r>
            <a:r>
              <a:rPr lang="de-DE" sz="1800" dirty="0" err="1" smtClean="0">
                <a:solidFill>
                  <a:srgbClr val="002060"/>
                </a:solidFill>
              </a:rPr>
              <a:t>looks</a:t>
            </a:r>
            <a:r>
              <a:rPr lang="de-DE" sz="1800" dirty="0" smtClean="0">
                <a:solidFill>
                  <a:srgbClr val="002060"/>
                </a:solidFill>
              </a:rPr>
              <a:t> at </a:t>
            </a:r>
            <a:r>
              <a:rPr lang="de-DE" sz="1800" dirty="0" err="1" smtClean="0">
                <a:solidFill>
                  <a:srgbClr val="002060"/>
                </a:solidFill>
              </a:rPr>
              <a:t>possible</a:t>
            </a:r>
            <a:r>
              <a:rPr lang="de-DE" sz="1800" dirty="0" smtClean="0">
                <a:solidFill>
                  <a:srgbClr val="002060"/>
                </a:solidFill>
              </a:rPr>
              <a:t> </a:t>
            </a:r>
            <a:r>
              <a:rPr lang="de-DE" sz="1800" dirty="0" err="1" smtClean="0">
                <a:solidFill>
                  <a:srgbClr val="002060"/>
                </a:solidFill>
              </a:rPr>
              <a:t>solutions</a:t>
            </a:r>
            <a:r>
              <a:rPr lang="de-DE" sz="1800" dirty="0" smtClean="0">
                <a:solidFill>
                  <a:srgbClr val="002060"/>
                </a:solidFill>
              </a:rPr>
              <a:t> </a:t>
            </a:r>
            <a:r>
              <a:rPr lang="de-DE" sz="1800" dirty="0" err="1" smtClean="0">
                <a:solidFill>
                  <a:srgbClr val="002060"/>
                </a:solidFill>
              </a:rPr>
              <a:t>to</a:t>
            </a:r>
            <a:r>
              <a:rPr lang="de-DE" sz="1800" dirty="0" smtClean="0">
                <a:solidFill>
                  <a:srgbClr val="002060"/>
                </a:solidFill>
              </a:rPr>
              <a:t> </a:t>
            </a:r>
            <a:r>
              <a:rPr lang="de-DE" sz="1800" dirty="0" err="1" smtClean="0">
                <a:solidFill>
                  <a:srgbClr val="002060"/>
                </a:solidFill>
              </a:rPr>
              <a:t>the</a:t>
            </a:r>
            <a:r>
              <a:rPr lang="de-DE" sz="1800" dirty="0" smtClean="0">
                <a:solidFill>
                  <a:srgbClr val="002060"/>
                </a:solidFill>
              </a:rPr>
              <a:t> </a:t>
            </a:r>
            <a:r>
              <a:rPr lang="de-DE" sz="1800" dirty="0" err="1" smtClean="0">
                <a:solidFill>
                  <a:srgbClr val="002060"/>
                </a:solidFill>
              </a:rPr>
              <a:t>two</a:t>
            </a:r>
            <a:r>
              <a:rPr lang="de-DE" sz="1800" dirty="0" smtClean="0">
                <a:solidFill>
                  <a:srgbClr val="002060"/>
                </a:solidFill>
              </a:rPr>
              <a:t> </a:t>
            </a:r>
            <a:r>
              <a:rPr lang="de-DE" sz="1800" dirty="0" err="1" smtClean="0">
                <a:solidFill>
                  <a:srgbClr val="002060"/>
                </a:solidFill>
              </a:rPr>
              <a:t>above</a:t>
            </a:r>
            <a:r>
              <a:rPr lang="de-DE" sz="1800" dirty="0" smtClean="0">
                <a:solidFill>
                  <a:srgbClr val="002060"/>
                </a:solidFill>
              </a:rPr>
              <a:t> </a:t>
            </a:r>
            <a:r>
              <a:rPr lang="de-DE" sz="1800" dirty="0" err="1" smtClean="0">
                <a:solidFill>
                  <a:srgbClr val="002060"/>
                </a:solidFill>
              </a:rPr>
              <a:t>problems</a:t>
            </a:r>
            <a:r>
              <a:rPr lang="de-DE" sz="1800" dirty="0" smtClean="0">
                <a:solidFill>
                  <a:srgbClr val="002060"/>
                </a:solidFill>
              </a:rPr>
              <a:t>. </a:t>
            </a:r>
          </a:p>
          <a:p>
            <a:pPr marL="0" indent="0">
              <a:buNone/>
            </a:pPr>
            <a:endParaRPr lang="de-DE" sz="1800" dirty="0" smtClean="0">
              <a:solidFill>
                <a:srgbClr val="002060"/>
              </a:solidFill>
            </a:endParaRPr>
          </a:p>
          <a:p>
            <a:pPr marL="0" indent="0">
              <a:buNone/>
            </a:pPr>
            <a:r>
              <a:rPr lang="de-DE" sz="1800" dirty="0" err="1" smtClean="0">
                <a:solidFill>
                  <a:srgbClr val="002060"/>
                </a:solidFill>
              </a:rPr>
              <a:t>We</a:t>
            </a:r>
            <a:r>
              <a:rPr lang="de-DE" sz="1800" dirty="0" smtClean="0">
                <a:solidFill>
                  <a:srgbClr val="002060"/>
                </a:solidFill>
              </a:rPr>
              <a:t> will </a:t>
            </a:r>
            <a:r>
              <a:rPr lang="de-DE" sz="1800" dirty="0" err="1" smtClean="0">
                <a:solidFill>
                  <a:srgbClr val="002060"/>
                </a:solidFill>
              </a:rPr>
              <a:t>focus</a:t>
            </a:r>
            <a:r>
              <a:rPr lang="de-DE" sz="1800" dirty="0" smtClean="0">
                <a:solidFill>
                  <a:srgbClr val="002060"/>
                </a:solidFill>
              </a:rPr>
              <a:t> </a:t>
            </a:r>
            <a:r>
              <a:rPr lang="de-DE" sz="1800" dirty="0" err="1" smtClean="0">
                <a:solidFill>
                  <a:srgbClr val="002060"/>
                </a:solidFill>
              </a:rPr>
              <a:t>only</a:t>
            </a:r>
            <a:r>
              <a:rPr lang="de-DE" sz="1800" dirty="0" smtClean="0">
                <a:solidFill>
                  <a:srgbClr val="002060"/>
                </a:solidFill>
              </a:rPr>
              <a:t> on </a:t>
            </a:r>
            <a:r>
              <a:rPr lang="de-DE" sz="1800" dirty="0" err="1" smtClean="0">
                <a:solidFill>
                  <a:srgbClr val="FF0000"/>
                </a:solidFill>
              </a:rPr>
              <a:t>technical</a:t>
            </a:r>
            <a:r>
              <a:rPr lang="de-DE" sz="1800" dirty="0" smtClean="0">
                <a:solidFill>
                  <a:srgbClr val="FF0000"/>
                </a:solidFill>
              </a:rPr>
              <a:t> </a:t>
            </a:r>
            <a:r>
              <a:rPr lang="de-DE" sz="1800" dirty="0" err="1" smtClean="0">
                <a:solidFill>
                  <a:srgbClr val="FF0000"/>
                </a:solidFill>
              </a:rPr>
              <a:t>solutions</a:t>
            </a:r>
            <a:r>
              <a:rPr lang="de-DE" sz="1800" dirty="0" smtClean="0">
                <a:solidFill>
                  <a:srgbClr val="FF0000"/>
                </a:solidFill>
              </a:rPr>
              <a:t> </a:t>
            </a:r>
            <a:r>
              <a:rPr lang="de-DE" sz="1800" dirty="0" err="1" smtClean="0">
                <a:solidFill>
                  <a:srgbClr val="002060"/>
                </a:solidFill>
              </a:rPr>
              <a:t>to</a:t>
            </a:r>
            <a:r>
              <a:rPr lang="de-DE" sz="1800" dirty="0" smtClean="0">
                <a:solidFill>
                  <a:srgbClr val="002060"/>
                </a:solidFill>
              </a:rPr>
              <a:t> </a:t>
            </a:r>
            <a:r>
              <a:rPr lang="de-DE" sz="1800" dirty="0" smtClean="0">
                <a:solidFill>
                  <a:srgbClr val="FF0000"/>
                </a:solidFill>
              </a:rPr>
              <a:t>real </a:t>
            </a:r>
            <a:r>
              <a:rPr lang="de-DE" sz="1800" dirty="0" err="1" smtClean="0">
                <a:solidFill>
                  <a:srgbClr val="FF0000"/>
                </a:solidFill>
              </a:rPr>
              <a:t>world</a:t>
            </a:r>
            <a:r>
              <a:rPr lang="de-DE" sz="1800" dirty="0" smtClean="0">
                <a:solidFill>
                  <a:srgbClr val="FF0000"/>
                </a:solidFill>
              </a:rPr>
              <a:t> </a:t>
            </a:r>
            <a:r>
              <a:rPr lang="de-DE" sz="1800" dirty="0" err="1" smtClean="0">
                <a:solidFill>
                  <a:srgbClr val="FF0000"/>
                </a:solidFill>
              </a:rPr>
              <a:t>problems</a:t>
            </a:r>
            <a:r>
              <a:rPr lang="de-DE" sz="1800" dirty="0" smtClean="0">
                <a:solidFill>
                  <a:srgbClr val="FF0000"/>
                </a:solidFill>
              </a:rPr>
              <a:t> </a:t>
            </a:r>
            <a:r>
              <a:rPr lang="de-DE" sz="1800" dirty="0" smtClean="0">
                <a:solidFill>
                  <a:srgbClr val="002060"/>
                </a:solidFill>
              </a:rPr>
              <a:t>in </a:t>
            </a:r>
            <a:r>
              <a:rPr lang="de-DE" sz="1800" dirty="0" err="1" smtClean="0">
                <a:solidFill>
                  <a:srgbClr val="002060"/>
                </a:solidFill>
              </a:rPr>
              <a:t>this</a:t>
            </a:r>
            <a:r>
              <a:rPr lang="de-DE" sz="1800" dirty="0" smtClean="0">
                <a:solidFill>
                  <a:srgbClr val="002060"/>
                </a:solidFill>
              </a:rPr>
              <a:t> </a:t>
            </a:r>
            <a:r>
              <a:rPr lang="de-DE" sz="1800" dirty="0" err="1" smtClean="0">
                <a:solidFill>
                  <a:srgbClr val="002060"/>
                </a:solidFill>
              </a:rPr>
              <a:t>presentation</a:t>
            </a:r>
            <a:r>
              <a:rPr lang="de-DE" sz="1800" dirty="0" smtClean="0">
                <a:solidFill>
                  <a:srgbClr val="002060"/>
                </a:solidFill>
              </a:rPr>
              <a:t> and </a:t>
            </a:r>
            <a:r>
              <a:rPr lang="de-DE" sz="1800" dirty="0" err="1" smtClean="0">
                <a:solidFill>
                  <a:srgbClr val="002060"/>
                </a:solidFill>
              </a:rPr>
              <a:t>demonstration</a:t>
            </a:r>
            <a:endParaRPr lang="en-US" sz="1800" dirty="0" smtClean="0">
              <a:solidFill>
                <a:srgbClr val="002060"/>
              </a:solidFill>
            </a:endParaRPr>
          </a:p>
        </p:txBody>
      </p:sp>
      <p:pic>
        <p:nvPicPr>
          <p:cNvPr id="4" name="Picture 2" descr="http://rlv.zcache.com/trust_me_im_an_auditor_coffee_mug-r915b666b7414474ab925e48332e65f89_x7jgr_8byvr_5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216" y="4199733"/>
            <a:ext cx="1944215" cy="1944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9232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1"/>
          <p:cNvGrpSpPr>
            <a:grpSpLocks/>
          </p:cNvGrpSpPr>
          <p:nvPr/>
        </p:nvGrpSpPr>
        <p:grpSpPr bwMode="auto">
          <a:xfrm>
            <a:off x="3429000" y="1295400"/>
            <a:ext cx="4724400" cy="3973513"/>
            <a:chOff x="2971800" y="762000"/>
            <a:chExt cx="4724400" cy="3973232"/>
          </a:xfrm>
        </p:grpSpPr>
        <p:pic>
          <p:nvPicPr>
            <p:cNvPr id="378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200" y="2819400"/>
              <a:ext cx="2286000" cy="1915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71800" y="762000"/>
              <a:ext cx="2273075"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90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10200" y="762000"/>
              <a:ext cx="2273075"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901"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71800" y="2819400"/>
              <a:ext cx="2286000" cy="1915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5"/>
            <p:cNvPicPr>
              <a:picLocks noChangeAspect="1" noChangeArrowheads="1"/>
            </p:cNvPicPr>
            <p:nvPr/>
          </p:nvPicPr>
          <p:blipFill>
            <a:blip r:embed="rId7" cstate="print"/>
            <a:srcRect/>
            <a:stretch>
              <a:fillRect/>
            </a:stretch>
          </p:blipFill>
          <p:spPr bwMode="auto">
            <a:xfrm>
              <a:off x="4191000" y="1828725"/>
              <a:ext cx="2273300" cy="1904865"/>
            </a:xfrm>
            <a:prstGeom prst="rect">
              <a:avLst/>
            </a:prstGeom>
            <a:noFill/>
            <a:ln w="9525">
              <a:noFill/>
              <a:miter lim="800000"/>
              <a:headEnd/>
              <a:tailEnd/>
            </a:ln>
            <a:effectLst>
              <a:outerShdw blurRad="50800" dist="76200" dir="3180000" sx="99000" sy="99000" algn="ctr" rotWithShape="0">
                <a:srgbClr val="ABA9D0">
                  <a:alpha val="83000"/>
                </a:srgbClr>
              </a:outerShdw>
            </a:effectLst>
          </p:spPr>
        </p:pic>
      </p:grpSp>
      <p:grpSp>
        <p:nvGrpSpPr>
          <p:cNvPr id="18" name="Group 17"/>
          <p:cNvGrpSpPr>
            <a:grpSpLocks/>
          </p:cNvGrpSpPr>
          <p:nvPr/>
        </p:nvGrpSpPr>
        <p:grpSpPr bwMode="auto">
          <a:xfrm>
            <a:off x="609600" y="4659313"/>
            <a:ext cx="6172200" cy="1219200"/>
            <a:chOff x="609600" y="5410200"/>
            <a:chExt cx="6172200" cy="1219200"/>
          </a:xfrm>
        </p:grpSpPr>
        <p:sp>
          <p:nvSpPr>
            <p:cNvPr id="37896" name="AutoShape 9"/>
            <p:cNvSpPr>
              <a:spLocks noChangeArrowheads="1"/>
            </p:cNvSpPr>
            <p:nvPr/>
          </p:nvSpPr>
          <p:spPr bwMode="auto">
            <a:xfrm>
              <a:off x="609600" y="5410200"/>
              <a:ext cx="6172200" cy="1219200"/>
            </a:xfrm>
            <a:prstGeom prst="wedgeRoundRectCallout">
              <a:avLst>
                <a:gd name="adj1" fmla="val 39977"/>
                <a:gd name="adj2" fmla="val -83366"/>
                <a:gd name="adj3" fmla="val 16667"/>
              </a:avLst>
            </a:prstGeom>
            <a:solidFill>
              <a:srgbClr val="FFFF99"/>
            </a:solidFill>
            <a:ln w="19050">
              <a:solidFill>
                <a:schemeClr val="tx1"/>
              </a:solidFill>
              <a:miter lim="800000"/>
              <a:headEnd/>
              <a:tailEnd/>
            </a:ln>
          </p:spPr>
          <p:txBody>
            <a:bodyPr/>
            <a:lstStyle/>
            <a:p>
              <a:pPr algn="ctr"/>
              <a:r>
                <a:rPr lang="en-US" sz="2000"/>
                <a:t>Delta Reports compares the active Snapshot with any previous one to see changes in metrics and new/missing dependencies and violations</a:t>
              </a:r>
            </a:p>
          </p:txBody>
        </p:sp>
        <p:sp>
          <p:nvSpPr>
            <p:cNvPr id="37897" name="AutoShape 9"/>
            <p:cNvSpPr>
              <a:spLocks noChangeArrowheads="1"/>
            </p:cNvSpPr>
            <p:nvPr/>
          </p:nvSpPr>
          <p:spPr bwMode="auto">
            <a:xfrm>
              <a:off x="609600" y="5410200"/>
              <a:ext cx="6172200" cy="1219200"/>
            </a:xfrm>
            <a:prstGeom prst="wedgeRoundRectCallout">
              <a:avLst>
                <a:gd name="adj1" fmla="val -1213"/>
                <a:gd name="adj2" fmla="val -93486"/>
                <a:gd name="adj3" fmla="val 16667"/>
              </a:avLst>
            </a:prstGeom>
            <a:solidFill>
              <a:srgbClr val="FFFF99"/>
            </a:solidFill>
            <a:ln w="19050">
              <a:solidFill>
                <a:schemeClr val="tx1"/>
              </a:solidFill>
              <a:miter lim="800000"/>
              <a:headEnd/>
              <a:tailEnd/>
            </a:ln>
          </p:spPr>
          <p:txBody>
            <a:bodyPr/>
            <a:lstStyle/>
            <a:p>
              <a:pPr algn="ctr"/>
              <a:r>
                <a:rPr lang="en-US" sz="2000"/>
                <a:t>Delta Reports compares the active Snapshot with any previous one to see changes in metrics and new/missing dependencies and violations</a:t>
              </a:r>
            </a:p>
          </p:txBody>
        </p:sp>
      </p:grpSp>
      <p:grpSp>
        <p:nvGrpSpPr>
          <p:cNvPr id="23" name="Group 22"/>
          <p:cNvGrpSpPr>
            <a:grpSpLocks/>
          </p:cNvGrpSpPr>
          <p:nvPr/>
        </p:nvGrpSpPr>
        <p:grpSpPr bwMode="auto">
          <a:xfrm>
            <a:off x="914400" y="1752600"/>
            <a:ext cx="2133600" cy="2133600"/>
            <a:chOff x="914400" y="1752600"/>
            <a:chExt cx="2133600" cy="2133600"/>
          </a:xfrm>
        </p:grpSpPr>
        <p:sp>
          <p:nvSpPr>
            <p:cNvPr id="37894" name="AutoShape 9"/>
            <p:cNvSpPr>
              <a:spLocks noChangeArrowheads="1"/>
            </p:cNvSpPr>
            <p:nvPr/>
          </p:nvSpPr>
          <p:spPr bwMode="auto">
            <a:xfrm>
              <a:off x="914400" y="1752600"/>
              <a:ext cx="2133600" cy="2133600"/>
            </a:xfrm>
            <a:prstGeom prst="wedgeRoundRectCallout">
              <a:avLst>
                <a:gd name="adj1" fmla="val 72306"/>
                <a:gd name="adj2" fmla="val -28556"/>
                <a:gd name="adj3" fmla="val 16667"/>
              </a:avLst>
            </a:prstGeom>
            <a:solidFill>
              <a:srgbClr val="FFFF99"/>
            </a:solidFill>
            <a:ln w="19050">
              <a:solidFill>
                <a:schemeClr val="tx1"/>
              </a:solidFill>
              <a:miter lim="800000"/>
              <a:headEnd/>
              <a:tailEnd/>
            </a:ln>
          </p:spPr>
          <p:txBody>
            <a:bodyPr/>
            <a:lstStyle/>
            <a:p>
              <a:pPr algn="ctr"/>
              <a:r>
                <a:rPr lang="en-US" sz="2000"/>
                <a:t>Charts show comparisons of key metrics across a selected range of Snapshots</a:t>
              </a:r>
            </a:p>
          </p:txBody>
        </p:sp>
        <p:sp>
          <p:nvSpPr>
            <p:cNvPr id="37895" name="AutoShape 9"/>
            <p:cNvSpPr>
              <a:spLocks noChangeArrowheads="1"/>
            </p:cNvSpPr>
            <p:nvPr/>
          </p:nvSpPr>
          <p:spPr bwMode="auto">
            <a:xfrm>
              <a:off x="914400" y="1752600"/>
              <a:ext cx="2133600" cy="2133600"/>
            </a:xfrm>
            <a:prstGeom prst="wedgeRoundRectCallout">
              <a:avLst>
                <a:gd name="adj1" fmla="val 122907"/>
                <a:gd name="adj2" fmla="val 10157"/>
                <a:gd name="adj3" fmla="val 16667"/>
              </a:avLst>
            </a:prstGeom>
            <a:solidFill>
              <a:srgbClr val="FFFF99"/>
            </a:solidFill>
            <a:ln w="19050">
              <a:solidFill>
                <a:schemeClr val="tx1"/>
              </a:solidFill>
              <a:miter lim="800000"/>
              <a:headEnd/>
              <a:tailEnd/>
            </a:ln>
          </p:spPr>
          <p:txBody>
            <a:bodyPr/>
            <a:lstStyle/>
            <a:p>
              <a:pPr algn="ctr"/>
              <a:r>
                <a:rPr lang="en-US" sz="2000"/>
                <a:t>Charts show comparisons of key metrics across a selected range of Snapshots</a:t>
              </a:r>
            </a:p>
          </p:txBody>
        </p:sp>
      </p:grpSp>
      <p:sp>
        <p:nvSpPr>
          <p:cNvPr id="37893" name="Title 1"/>
          <p:cNvSpPr txBox="1">
            <a:spLocks/>
          </p:cNvSpPr>
          <p:nvPr/>
        </p:nvSpPr>
        <p:spPr bwMode="auto">
          <a:xfrm>
            <a:off x="838200" y="0"/>
            <a:ext cx="7772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cs typeface="Arial" charset="0"/>
              </a:defRPr>
            </a:lvl1pPr>
            <a:lvl2pPr marL="742950" indent="-285750" eaLnBrk="0" hangingPunct="0">
              <a:defRPr sz="2400">
                <a:solidFill>
                  <a:schemeClr val="tx1"/>
                </a:solidFill>
                <a:latin typeface="Tahoma" pitchFamily="34" charset="0"/>
                <a:cs typeface="Arial" charset="0"/>
              </a:defRPr>
            </a:lvl2pPr>
            <a:lvl3pPr marL="1143000" indent="-228600" eaLnBrk="0" hangingPunct="0">
              <a:defRPr sz="2400">
                <a:solidFill>
                  <a:schemeClr val="tx1"/>
                </a:solidFill>
                <a:latin typeface="Tahoma" pitchFamily="34" charset="0"/>
                <a:cs typeface="Arial" charset="0"/>
              </a:defRPr>
            </a:lvl3pPr>
            <a:lvl4pPr marL="1600200" indent="-228600" eaLnBrk="0" hangingPunct="0">
              <a:defRPr sz="2400">
                <a:solidFill>
                  <a:schemeClr val="tx1"/>
                </a:solidFill>
                <a:latin typeface="Tahoma" pitchFamily="34" charset="0"/>
                <a:cs typeface="Arial" charset="0"/>
              </a:defRPr>
            </a:lvl4pPr>
            <a:lvl5pPr marL="2057400" indent="-228600" eaLnBrk="0" hangingPunct="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r>
              <a:rPr lang="en-US" sz="3200" dirty="0">
                <a:solidFill>
                  <a:srgbClr val="002060"/>
                </a:solidFill>
              </a:rPr>
              <a:t>Measure, Report, Track, &amp; Compare</a:t>
            </a:r>
          </a:p>
        </p:txBody>
      </p:sp>
    </p:spTree>
    <p:extLst>
      <p:ext uri="{BB962C8B-B14F-4D97-AF65-F5344CB8AC3E}">
        <p14:creationId xmlns:p14="http://schemas.microsoft.com/office/powerpoint/2010/main" xmlns="" val="5095952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1736"/>
            <a:ext cx="9144000" cy="1371600"/>
          </a:xfrm>
        </p:spPr>
        <p:txBody>
          <a:bodyPr/>
          <a:lstStyle/>
          <a:p>
            <a:r>
              <a:rPr lang="en-US" dirty="0" smtClean="0">
                <a:solidFill>
                  <a:srgbClr val="002060"/>
                </a:solidFill>
              </a:rPr>
              <a:t>The Software Security Headache</a:t>
            </a:r>
            <a:endParaRPr lang="en-US" dirty="0">
              <a:solidFill>
                <a:srgbClr val="002060"/>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3072121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Software Security</a:t>
            </a:r>
            <a:endParaRPr lang="en-GB" dirty="0"/>
          </a:p>
        </p:txBody>
      </p:sp>
      <p:sp>
        <p:nvSpPr>
          <p:cNvPr id="3" name="Content Placeholder 2"/>
          <p:cNvSpPr>
            <a:spLocks noGrp="1"/>
          </p:cNvSpPr>
          <p:nvPr>
            <p:ph idx="1"/>
          </p:nvPr>
        </p:nvSpPr>
        <p:spPr/>
        <p:txBody>
          <a:bodyPr>
            <a:normAutofit/>
          </a:bodyPr>
          <a:lstStyle/>
          <a:p>
            <a:pPr lvl="1">
              <a:buFont typeface="Arial"/>
              <a:buChar char="•"/>
              <a:defRPr/>
            </a:pPr>
            <a:r>
              <a:rPr lang="en-CA" sz="1600" dirty="0" smtClean="0">
                <a:solidFill>
                  <a:srgbClr val="002060"/>
                </a:solidFill>
              </a:rPr>
              <a:t>Growing Concerns about security in medical devices</a:t>
            </a:r>
          </a:p>
          <a:p>
            <a:pPr lvl="1">
              <a:buFont typeface="Arial"/>
              <a:buChar char="•"/>
              <a:defRPr/>
            </a:pPr>
            <a:r>
              <a:rPr lang="en-GB" sz="1600" dirty="0">
                <a:solidFill>
                  <a:srgbClr val="002060"/>
                </a:solidFill>
              </a:rPr>
              <a:t>The FDA is developing a cybersecurity laboratory in which a fuzz testing capability is to be integrated</a:t>
            </a:r>
            <a:endParaRPr lang="en-CA" sz="1600" dirty="0" smtClean="0">
              <a:solidFill>
                <a:srgbClr val="002060"/>
              </a:solidFill>
            </a:endParaRPr>
          </a:p>
          <a:p>
            <a:pPr lvl="1">
              <a:buFont typeface="Arial"/>
              <a:buChar char="•"/>
              <a:defRPr/>
            </a:pPr>
            <a:endParaRPr lang="en-CA" sz="1600" dirty="0">
              <a:solidFill>
                <a:srgbClr val="002060"/>
              </a:solidFill>
            </a:endParaRPr>
          </a:p>
          <a:p>
            <a:pPr lvl="1">
              <a:buFont typeface="Arial"/>
              <a:buChar char="•"/>
              <a:defRPr/>
            </a:pPr>
            <a:endParaRPr lang="en-CA" sz="1600" dirty="0">
              <a:solidFill>
                <a:srgbClr val="00206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139" y="2708920"/>
            <a:ext cx="6086475" cy="3514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543861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Software Security – our coverage</a:t>
            </a:r>
            <a:endParaRPr lang="en-GB" dirty="0"/>
          </a:p>
        </p:txBody>
      </p:sp>
      <p:sp>
        <p:nvSpPr>
          <p:cNvPr id="3" name="Content Placeholder 2"/>
          <p:cNvSpPr>
            <a:spLocks noGrp="1"/>
          </p:cNvSpPr>
          <p:nvPr>
            <p:ph idx="1"/>
          </p:nvPr>
        </p:nvSpPr>
        <p:spPr/>
        <p:txBody>
          <a:bodyPr>
            <a:normAutofit/>
          </a:bodyPr>
          <a:lstStyle/>
          <a:p>
            <a:pPr lvl="1">
              <a:buFont typeface="Arial"/>
              <a:buChar char="•"/>
              <a:defRPr/>
            </a:pPr>
            <a:r>
              <a:rPr lang="en-CA" sz="1600" dirty="0">
                <a:solidFill>
                  <a:srgbClr val="002060"/>
                </a:solidFill>
              </a:rPr>
              <a:t>OWASP Top 10 which was recently updated in June of 2013</a:t>
            </a:r>
          </a:p>
          <a:p>
            <a:pPr lvl="2">
              <a:buFont typeface="Arial"/>
              <a:buChar char="–"/>
              <a:defRPr/>
            </a:pPr>
            <a:r>
              <a:rPr lang="en-CA" sz="1600" dirty="0" smtClean="0">
                <a:solidFill>
                  <a:srgbClr val="002060"/>
                </a:solidFill>
              </a:rPr>
              <a:t>TTP supports </a:t>
            </a:r>
            <a:r>
              <a:rPr lang="en-CA" sz="1600" dirty="0">
                <a:solidFill>
                  <a:srgbClr val="002060"/>
                </a:solidFill>
              </a:rPr>
              <a:t>seven (7) out of the 10.  Of the remaining three, only one is statically verifiable.</a:t>
            </a:r>
          </a:p>
          <a:p>
            <a:pPr lvl="2">
              <a:buFont typeface="Arial"/>
              <a:buChar char="–"/>
              <a:defRPr/>
            </a:pPr>
            <a:r>
              <a:rPr lang="en-CA" sz="1600" dirty="0">
                <a:solidFill>
                  <a:srgbClr val="002060"/>
                </a:solidFill>
              </a:rPr>
              <a:t>This is an improvement over the previous version of the standard.</a:t>
            </a:r>
          </a:p>
          <a:p>
            <a:pPr lvl="1">
              <a:buFont typeface="Arial"/>
              <a:buChar char="•"/>
              <a:defRPr/>
            </a:pPr>
            <a:r>
              <a:rPr lang="en-CA" sz="1600" dirty="0">
                <a:solidFill>
                  <a:srgbClr val="002060"/>
                </a:solidFill>
              </a:rPr>
              <a:t>CWE/SANS Top 25 Most Dangerous Software Errors</a:t>
            </a:r>
          </a:p>
          <a:p>
            <a:pPr lvl="2">
              <a:buFont typeface="Arial"/>
              <a:buChar char="–"/>
              <a:defRPr/>
            </a:pPr>
            <a:r>
              <a:rPr lang="en-CA" sz="1600" dirty="0">
                <a:solidFill>
                  <a:srgbClr val="002060"/>
                </a:solidFill>
              </a:rPr>
              <a:t>We support twelve (12) of the Top 25. This is excellent since a large majority of the standard is not statically verifiable</a:t>
            </a:r>
          </a:p>
          <a:p>
            <a:pPr lvl="2">
              <a:buFont typeface="Arial"/>
              <a:buChar char="–"/>
              <a:defRPr/>
            </a:pPr>
            <a:r>
              <a:rPr lang="en-CA" sz="1600" dirty="0">
                <a:solidFill>
                  <a:srgbClr val="002060"/>
                </a:solidFill>
              </a:rPr>
              <a:t>Our nearest competitor only support eight (8).</a:t>
            </a:r>
          </a:p>
          <a:p>
            <a:pPr lvl="2">
              <a:buFont typeface="Arial"/>
              <a:buChar char="–"/>
              <a:defRPr/>
            </a:pPr>
            <a:r>
              <a:rPr lang="en-CA" sz="1600" dirty="0">
                <a:solidFill>
                  <a:srgbClr val="002060"/>
                </a:solidFill>
              </a:rPr>
              <a:t>Major focus area for the next release.</a:t>
            </a:r>
          </a:p>
          <a:p>
            <a:pPr lvl="1">
              <a:buFont typeface="Arial"/>
              <a:buChar char="•"/>
              <a:defRPr/>
            </a:pPr>
            <a:r>
              <a:rPr lang="en-CA" sz="1600" dirty="0">
                <a:solidFill>
                  <a:srgbClr val="002060"/>
                </a:solidFill>
              </a:rPr>
              <a:t>CWE – Common Weakness Enumeration</a:t>
            </a:r>
          </a:p>
          <a:p>
            <a:pPr lvl="2">
              <a:buFont typeface="Arial"/>
              <a:buChar char="–"/>
              <a:defRPr/>
            </a:pPr>
            <a:r>
              <a:rPr lang="en-CA" sz="1600" dirty="0">
                <a:solidFill>
                  <a:srgbClr val="002060"/>
                </a:solidFill>
              </a:rPr>
              <a:t>Have excellent support for the </a:t>
            </a:r>
            <a:r>
              <a:rPr lang="en-CA" sz="1600" i="1" dirty="0">
                <a:solidFill>
                  <a:srgbClr val="002060"/>
                </a:solidFill>
              </a:rPr>
              <a:t>entire </a:t>
            </a:r>
            <a:r>
              <a:rPr lang="en-CA" sz="1600" dirty="0">
                <a:solidFill>
                  <a:srgbClr val="002060"/>
                </a:solidFill>
              </a:rPr>
              <a:t>list of CWE entries</a:t>
            </a:r>
          </a:p>
          <a:p>
            <a:pPr lvl="1">
              <a:buFont typeface="Arial"/>
              <a:buChar char="•"/>
              <a:defRPr/>
            </a:pPr>
            <a:r>
              <a:rPr lang="en-CA" sz="1600" dirty="0">
                <a:solidFill>
                  <a:srgbClr val="002060"/>
                </a:solidFill>
              </a:rPr>
              <a:t> We also support </a:t>
            </a:r>
          </a:p>
          <a:p>
            <a:pPr lvl="2">
              <a:buFont typeface="Arial"/>
              <a:buChar char="–"/>
              <a:defRPr/>
            </a:pPr>
            <a:r>
              <a:rPr lang="en-CA" sz="1600" dirty="0">
                <a:solidFill>
                  <a:srgbClr val="002060"/>
                </a:solidFill>
              </a:rPr>
              <a:t>CERT Secure Coding for C/C++ and Java</a:t>
            </a:r>
          </a:p>
          <a:p>
            <a:pPr lvl="2">
              <a:buFont typeface="Arial"/>
              <a:buChar char="–"/>
              <a:defRPr/>
            </a:pPr>
            <a:r>
              <a:rPr lang="en-CA" sz="1600" dirty="0">
                <a:solidFill>
                  <a:srgbClr val="002060"/>
                </a:solidFill>
              </a:rPr>
              <a:t>The latest version of the DISA STIG  “Application Security and Development” at Version 3, Release 5.</a:t>
            </a:r>
          </a:p>
        </p:txBody>
      </p:sp>
    </p:spTree>
    <p:extLst>
      <p:ext uri="{BB962C8B-B14F-4D97-AF65-F5344CB8AC3E}">
        <p14:creationId xmlns:p14="http://schemas.microsoft.com/office/powerpoint/2010/main" xmlns="" val="1398145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1736"/>
            <a:ext cx="9144000" cy="1371600"/>
          </a:xfrm>
        </p:spPr>
        <p:txBody>
          <a:bodyPr/>
          <a:lstStyle/>
          <a:p>
            <a:r>
              <a:rPr lang="en-US" dirty="0" smtClean="0">
                <a:solidFill>
                  <a:srgbClr val="002060"/>
                </a:solidFill>
              </a:rPr>
              <a:t>The Emenda Total Testing Platform</a:t>
            </a:r>
            <a:endParaRPr lang="en-US" dirty="0">
              <a:solidFill>
                <a:srgbClr val="002060"/>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21901078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526753" y="5617041"/>
            <a:ext cx="2089928" cy="457171"/>
          </a:xfrm>
          <a:prstGeom prst="rect">
            <a:avLst/>
          </a:prstGeom>
          <a:solidFill>
            <a:srgbClr val="CFE7F5"/>
          </a:solidFill>
          <a:ln w="0">
            <a:solidFill>
              <a:srgbClr val="808080"/>
            </a:solidFill>
            <a:prstDash val="solid"/>
          </a:ln>
        </p:spPr>
        <p:txBody>
          <a:bodyPr vert="horz" wrap="none" lIns="81638" tIns="40819" rIns="81638" bIns="40819" anchor="ctr" anchorCtr="0" compatLnSpc="0"/>
          <a:lstStyle/>
          <a:p>
            <a:pPr algn="ctr" hangingPunct="0"/>
            <a:r>
              <a:rPr lang="de-DE" sz="1633">
                <a:latin typeface="Arial" pitchFamily="18"/>
                <a:ea typeface="Microsoft YaHei" pitchFamily="2"/>
                <a:cs typeface="Mangal" pitchFamily="2"/>
              </a:rPr>
              <a:t>Syntactic</a:t>
            </a:r>
          </a:p>
        </p:txBody>
      </p:sp>
      <p:sp>
        <p:nvSpPr>
          <p:cNvPr id="5" name="Rechteck 4"/>
          <p:cNvSpPr/>
          <p:nvPr/>
        </p:nvSpPr>
        <p:spPr>
          <a:xfrm>
            <a:off x="3526426" y="5127214"/>
            <a:ext cx="2089928" cy="457171"/>
          </a:xfrm>
          <a:prstGeom prst="rect">
            <a:avLst/>
          </a:prstGeom>
          <a:solidFill>
            <a:srgbClr val="CFE7F5"/>
          </a:solidFill>
          <a:ln w="0">
            <a:solidFill>
              <a:srgbClr val="808080"/>
            </a:solidFill>
            <a:prstDash val="solid"/>
          </a:ln>
        </p:spPr>
        <p:txBody>
          <a:bodyPr vert="horz" wrap="none" lIns="81638" tIns="40819" rIns="81638" bIns="40819" anchor="ctr" anchorCtr="0" compatLnSpc="0"/>
          <a:lstStyle/>
          <a:p>
            <a:pPr algn="ctr" hangingPunct="0"/>
            <a:r>
              <a:rPr lang="de-DE" sz="1633">
                <a:latin typeface="Arial" pitchFamily="18"/>
                <a:ea typeface="Microsoft YaHei" pitchFamily="2"/>
                <a:cs typeface="Mangal" pitchFamily="2"/>
              </a:rPr>
              <a:t>Semantic</a:t>
            </a:r>
          </a:p>
        </p:txBody>
      </p:sp>
      <p:sp>
        <p:nvSpPr>
          <p:cNvPr id="6" name="Rechteck 5"/>
          <p:cNvSpPr/>
          <p:nvPr/>
        </p:nvSpPr>
        <p:spPr>
          <a:xfrm>
            <a:off x="3526099" y="4637388"/>
            <a:ext cx="2089928" cy="457171"/>
          </a:xfrm>
          <a:prstGeom prst="rect">
            <a:avLst/>
          </a:prstGeom>
          <a:solidFill>
            <a:srgbClr val="CFE7F5"/>
          </a:solidFill>
          <a:ln w="0">
            <a:solidFill>
              <a:srgbClr val="808080"/>
            </a:solidFill>
            <a:prstDash val="solid"/>
          </a:ln>
        </p:spPr>
        <p:txBody>
          <a:bodyPr vert="horz" wrap="none" lIns="81638" tIns="40819" rIns="81638" bIns="40819" anchor="ctr" anchorCtr="0" compatLnSpc="0"/>
          <a:lstStyle/>
          <a:p>
            <a:pPr algn="ctr" hangingPunct="0"/>
            <a:r>
              <a:rPr lang="de-DE" sz="1633">
                <a:latin typeface="Arial" pitchFamily="18"/>
                <a:ea typeface="Microsoft YaHei" pitchFamily="2"/>
                <a:cs typeface="Mangal" pitchFamily="2"/>
              </a:rPr>
              <a:t>Control Flow</a:t>
            </a:r>
          </a:p>
        </p:txBody>
      </p:sp>
      <p:sp>
        <p:nvSpPr>
          <p:cNvPr id="7" name="Rechteck 6"/>
          <p:cNvSpPr/>
          <p:nvPr/>
        </p:nvSpPr>
        <p:spPr>
          <a:xfrm>
            <a:off x="3526753" y="4147561"/>
            <a:ext cx="2089928" cy="457171"/>
          </a:xfrm>
          <a:prstGeom prst="rect">
            <a:avLst/>
          </a:prstGeom>
          <a:solidFill>
            <a:srgbClr val="CFE7F5"/>
          </a:solidFill>
          <a:ln w="0">
            <a:solidFill>
              <a:srgbClr val="808080"/>
            </a:solidFill>
            <a:prstDash val="solid"/>
          </a:ln>
        </p:spPr>
        <p:txBody>
          <a:bodyPr vert="horz" wrap="none" lIns="81638" tIns="40819" rIns="81638" bIns="40819" anchor="ctr" anchorCtr="0" compatLnSpc="0"/>
          <a:lstStyle/>
          <a:p>
            <a:pPr algn="ctr" hangingPunct="0"/>
            <a:r>
              <a:rPr lang="de-DE" sz="1633">
                <a:latin typeface="Arial" pitchFamily="18"/>
                <a:ea typeface="Microsoft YaHei" pitchFamily="2"/>
                <a:cs typeface="Mangal" pitchFamily="2"/>
              </a:rPr>
              <a:t>Logic Flow</a:t>
            </a:r>
          </a:p>
        </p:txBody>
      </p:sp>
      <p:sp>
        <p:nvSpPr>
          <p:cNvPr id="8" name="Rechteck 7"/>
          <p:cNvSpPr/>
          <p:nvPr/>
        </p:nvSpPr>
        <p:spPr>
          <a:xfrm>
            <a:off x="3526426" y="3657733"/>
            <a:ext cx="2089928" cy="457171"/>
          </a:xfrm>
          <a:prstGeom prst="rect">
            <a:avLst/>
          </a:prstGeom>
          <a:solidFill>
            <a:srgbClr val="CFE7F5"/>
          </a:solidFill>
          <a:ln w="0">
            <a:solidFill>
              <a:srgbClr val="808080"/>
            </a:solidFill>
            <a:prstDash val="solid"/>
          </a:ln>
        </p:spPr>
        <p:txBody>
          <a:bodyPr vert="horz" wrap="none" lIns="81638" tIns="40819" rIns="81638" bIns="40819" anchor="ctr" anchorCtr="0" compatLnSpc="0"/>
          <a:lstStyle/>
          <a:p>
            <a:pPr algn="ctr" hangingPunct="0"/>
            <a:r>
              <a:rPr lang="de-DE" sz="1633">
                <a:latin typeface="Arial" pitchFamily="18"/>
                <a:ea typeface="Microsoft YaHei" pitchFamily="2"/>
                <a:cs typeface="Mangal" pitchFamily="2"/>
              </a:rPr>
              <a:t>Crash Causing</a:t>
            </a:r>
          </a:p>
        </p:txBody>
      </p:sp>
      <p:sp>
        <p:nvSpPr>
          <p:cNvPr id="9" name="Rechteck 8"/>
          <p:cNvSpPr/>
          <p:nvPr/>
        </p:nvSpPr>
        <p:spPr>
          <a:xfrm>
            <a:off x="3526099" y="3167906"/>
            <a:ext cx="2089928" cy="457171"/>
          </a:xfrm>
          <a:prstGeom prst="rect">
            <a:avLst/>
          </a:prstGeom>
          <a:solidFill>
            <a:srgbClr val="CFE7F5"/>
          </a:solidFill>
          <a:ln w="0">
            <a:solidFill>
              <a:srgbClr val="808080"/>
            </a:solidFill>
            <a:prstDash val="solid"/>
          </a:ln>
        </p:spPr>
        <p:txBody>
          <a:bodyPr vert="horz" wrap="none" lIns="81638" tIns="40819" rIns="81638" bIns="40819" anchor="ctr" anchorCtr="0" compatLnSpc="0"/>
          <a:lstStyle/>
          <a:p>
            <a:pPr algn="ctr" hangingPunct="0"/>
            <a:r>
              <a:rPr lang="de-DE" sz="1633">
                <a:latin typeface="Arial" pitchFamily="18"/>
                <a:ea typeface="Microsoft YaHei" pitchFamily="2"/>
                <a:cs typeface="Mangal" pitchFamily="2"/>
              </a:rPr>
              <a:t>Interprocedural</a:t>
            </a:r>
          </a:p>
        </p:txBody>
      </p:sp>
      <p:sp>
        <p:nvSpPr>
          <p:cNvPr id="10" name="Rechteck 9"/>
          <p:cNvSpPr/>
          <p:nvPr/>
        </p:nvSpPr>
        <p:spPr>
          <a:xfrm>
            <a:off x="3524793" y="2685590"/>
            <a:ext cx="2089928" cy="457171"/>
          </a:xfrm>
          <a:prstGeom prst="rect">
            <a:avLst/>
          </a:prstGeom>
          <a:solidFill>
            <a:srgbClr val="CFE7F5"/>
          </a:solidFill>
          <a:ln w="0">
            <a:solidFill>
              <a:srgbClr val="808080"/>
            </a:solidFill>
            <a:prstDash val="solid"/>
          </a:ln>
        </p:spPr>
        <p:txBody>
          <a:bodyPr vert="horz" wrap="none" lIns="81638" tIns="40819" rIns="81638" bIns="40819" anchor="ctr" anchorCtr="0" compatLnSpc="0"/>
          <a:lstStyle/>
          <a:p>
            <a:pPr algn="ctr" hangingPunct="0"/>
            <a:r>
              <a:rPr lang="de-DE" sz="1633">
                <a:latin typeface="Arial" pitchFamily="18"/>
                <a:ea typeface="Microsoft YaHei" pitchFamily="2"/>
                <a:cs typeface="Mangal" pitchFamily="2"/>
              </a:rPr>
              <a:t>Threads/Deadlocks</a:t>
            </a:r>
          </a:p>
        </p:txBody>
      </p:sp>
      <p:sp>
        <p:nvSpPr>
          <p:cNvPr id="11" name="Rechteck 10"/>
          <p:cNvSpPr/>
          <p:nvPr/>
        </p:nvSpPr>
        <p:spPr>
          <a:xfrm>
            <a:off x="3526753" y="2194599"/>
            <a:ext cx="2089928" cy="457171"/>
          </a:xfrm>
          <a:prstGeom prst="rect">
            <a:avLst/>
          </a:prstGeom>
          <a:solidFill>
            <a:srgbClr val="CFE7F5"/>
          </a:solidFill>
          <a:ln w="0">
            <a:solidFill>
              <a:srgbClr val="808080"/>
            </a:solidFill>
            <a:prstDash val="solid"/>
          </a:ln>
        </p:spPr>
        <p:txBody>
          <a:bodyPr vert="horz" wrap="none" lIns="81638" tIns="40819" rIns="81638" bIns="40819" anchor="ctr" anchorCtr="0" compatLnSpc="0"/>
          <a:lstStyle/>
          <a:p>
            <a:pPr algn="ctr" hangingPunct="0"/>
            <a:r>
              <a:rPr lang="de-DE" sz="1633">
                <a:latin typeface="Arial" pitchFamily="18"/>
                <a:ea typeface="Microsoft YaHei" pitchFamily="2"/>
                <a:cs typeface="Mangal" pitchFamily="2"/>
              </a:rPr>
              <a:t>Security</a:t>
            </a:r>
          </a:p>
        </p:txBody>
      </p:sp>
      <p:sp>
        <p:nvSpPr>
          <p:cNvPr id="12" name="Rechteck 11"/>
          <p:cNvSpPr/>
          <p:nvPr/>
        </p:nvSpPr>
        <p:spPr>
          <a:xfrm>
            <a:off x="3526426" y="1698100"/>
            <a:ext cx="2089928" cy="457171"/>
          </a:xfrm>
          <a:prstGeom prst="rect">
            <a:avLst/>
          </a:prstGeom>
          <a:solidFill>
            <a:srgbClr val="CFE7F5"/>
          </a:solidFill>
          <a:ln w="0">
            <a:solidFill>
              <a:srgbClr val="808080"/>
            </a:solidFill>
            <a:prstDash val="solid"/>
          </a:ln>
        </p:spPr>
        <p:txBody>
          <a:bodyPr vert="horz" wrap="none" lIns="81638" tIns="40819" rIns="81638" bIns="40819" anchor="ctr" anchorCtr="0" compatLnSpc="0"/>
          <a:lstStyle/>
          <a:p>
            <a:pPr algn="ctr" hangingPunct="0"/>
            <a:r>
              <a:rPr lang="de-DE" sz="1633">
                <a:latin typeface="Arial" pitchFamily="18"/>
                <a:ea typeface="Microsoft YaHei" pitchFamily="2"/>
                <a:cs typeface="Mangal" pitchFamily="2"/>
              </a:rPr>
              <a:t>Architecture</a:t>
            </a:r>
          </a:p>
        </p:txBody>
      </p:sp>
      <p:sp>
        <p:nvSpPr>
          <p:cNvPr id="13" name="Rechteck 12"/>
          <p:cNvSpPr/>
          <p:nvPr/>
        </p:nvSpPr>
        <p:spPr>
          <a:xfrm>
            <a:off x="3526099" y="1207947"/>
            <a:ext cx="2089928" cy="457171"/>
          </a:xfrm>
          <a:prstGeom prst="rect">
            <a:avLst/>
          </a:prstGeom>
          <a:solidFill>
            <a:srgbClr val="CFE7F5"/>
          </a:solidFill>
          <a:ln w="0">
            <a:solidFill>
              <a:srgbClr val="808080"/>
            </a:solidFill>
            <a:prstDash val="solid"/>
          </a:ln>
        </p:spPr>
        <p:txBody>
          <a:bodyPr vert="horz" wrap="none" lIns="81638" tIns="40819" rIns="81638" bIns="40819" anchor="ctr" anchorCtr="0" compatLnSpc="0"/>
          <a:lstStyle/>
          <a:p>
            <a:pPr algn="ctr" hangingPunct="0"/>
            <a:r>
              <a:rPr lang="de-DE" sz="1633">
                <a:latin typeface="Arial" pitchFamily="18"/>
                <a:ea typeface="Microsoft YaHei" pitchFamily="2"/>
                <a:cs typeface="Mangal" pitchFamily="2"/>
              </a:rPr>
              <a:t>FOSS</a:t>
            </a:r>
          </a:p>
        </p:txBody>
      </p:sp>
      <p:sp>
        <p:nvSpPr>
          <p:cNvPr id="14" name="Freihandform 13"/>
          <p:cNvSpPr/>
          <p:nvPr/>
        </p:nvSpPr>
        <p:spPr>
          <a:xfrm>
            <a:off x="1371515" y="4833319"/>
            <a:ext cx="1698066" cy="914342"/>
          </a:xfrm>
          <a:custGeom>
            <a:avLst>
              <a:gd name="f0" fmla="val 27156"/>
              <a:gd name="f1" fmla="val 13695"/>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a:latin typeface="Arial" pitchFamily="18"/>
                <a:ea typeface="Microsoft YaHei" pitchFamily="2"/>
                <a:cs typeface="Mangal" pitchFamily="2"/>
              </a:rPr>
              <a:t>e.g. </a:t>
            </a:r>
            <a:r>
              <a:rPr lang="de-DE" sz="1179" i="1">
                <a:latin typeface="Arial" pitchFamily="18"/>
                <a:ea typeface="Microsoft YaHei" pitchFamily="2"/>
                <a:cs typeface="Mangal" pitchFamily="2"/>
              </a:rPr>
              <a:t>if (a = b)</a:t>
            </a:r>
          </a:p>
          <a:p>
            <a:pPr algn="ctr" hangingPunct="0"/>
            <a:r>
              <a:rPr lang="de-DE" sz="1179">
                <a:latin typeface="Arial" pitchFamily="18"/>
                <a:ea typeface="Microsoft YaHei" pitchFamily="2"/>
                <a:cs typeface="Mangal" pitchFamily="2"/>
              </a:rPr>
              <a:t>Syntactically ok, but</a:t>
            </a:r>
          </a:p>
          <a:p>
            <a:pPr algn="ctr" hangingPunct="0"/>
            <a:r>
              <a:rPr lang="de-DE" sz="1179">
                <a:latin typeface="Arial" pitchFamily="18"/>
                <a:ea typeface="Microsoft YaHei" pitchFamily="2"/>
                <a:cs typeface="Mangal" pitchFamily="2"/>
              </a:rPr>
              <a:t>Meaning is not correct</a:t>
            </a:r>
          </a:p>
        </p:txBody>
      </p:sp>
      <p:sp>
        <p:nvSpPr>
          <p:cNvPr id="15" name="Freihandform 14"/>
          <p:cNvSpPr/>
          <p:nvPr/>
        </p:nvSpPr>
        <p:spPr>
          <a:xfrm>
            <a:off x="6269783" y="5225180"/>
            <a:ext cx="1698066" cy="914342"/>
          </a:xfrm>
          <a:custGeom>
            <a:avLst>
              <a:gd name="f0" fmla="val -8638"/>
              <a:gd name="f1" fmla="val 15538"/>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a:latin typeface="Arial" pitchFamily="18"/>
                <a:ea typeface="Microsoft YaHei" pitchFamily="2"/>
                <a:cs typeface="Mangal" pitchFamily="2"/>
              </a:rPr>
              <a:t>Detected by most</a:t>
            </a:r>
          </a:p>
          <a:p>
            <a:pPr algn="ctr" hangingPunct="0"/>
            <a:r>
              <a:rPr lang="de-DE" sz="1179">
                <a:latin typeface="Arial" pitchFamily="18"/>
                <a:ea typeface="Microsoft YaHei" pitchFamily="2"/>
                <a:cs typeface="Mangal" pitchFamily="2"/>
              </a:rPr>
              <a:t>Compilers and simple</a:t>
            </a:r>
          </a:p>
          <a:p>
            <a:pPr algn="ctr" hangingPunct="0"/>
            <a:r>
              <a:rPr lang="de-DE" sz="1179">
                <a:latin typeface="Arial" pitchFamily="18"/>
                <a:ea typeface="Microsoft YaHei" pitchFamily="2"/>
                <a:cs typeface="Mangal" pitchFamily="2"/>
              </a:rPr>
              <a:t>Analysis, code</a:t>
            </a:r>
          </a:p>
          <a:p>
            <a:pPr algn="ctr" hangingPunct="0"/>
            <a:r>
              <a:rPr lang="de-DE" sz="1179">
                <a:latin typeface="Arial" pitchFamily="18"/>
                <a:ea typeface="Microsoft YaHei" pitchFamily="2"/>
                <a:cs typeface="Mangal" pitchFamily="2"/>
              </a:rPr>
              <a:t>Walthroughs, etc</a:t>
            </a:r>
          </a:p>
        </p:txBody>
      </p:sp>
      <p:sp>
        <p:nvSpPr>
          <p:cNvPr id="17" name="Freihandform 16"/>
          <p:cNvSpPr/>
          <p:nvPr/>
        </p:nvSpPr>
        <p:spPr>
          <a:xfrm>
            <a:off x="6269783" y="4049596"/>
            <a:ext cx="1698066" cy="914342"/>
          </a:xfrm>
          <a:custGeom>
            <a:avLst>
              <a:gd name="f0" fmla="val -8638"/>
              <a:gd name="f1" fmla="val 20196"/>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i="1">
                <a:latin typeface="Arial" pitchFamily="18"/>
                <a:ea typeface="Microsoft YaHei" pitchFamily="2"/>
                <a:cs typeface="Mangal" pitchFamily="2"/>
              </a:rPr>
              <a:t>e.g.</a:t>
            </a:r>
          </a:p>
          <a:p>
            <a:pPr algn="ctr" hangingPunct="0"/>
            <a:r>
              <a:rPr lang="de-DE" sz="1179" i="1">
                <a:latin typeface="Arial" pitchFamily="18"/>
                <a:ea typeface="Microsoft YaHei" pitchFamily="2"/>
                <a:cs typeface="Mangal" pitchFamily="2"/>
              </a:rPr>
              <a:t>if (a = b) {</a:t>
            </a:r>
          </a:p>
          <a:p>
            <a:pPr algn="ctr" hangingPunct="0"/>
            <a:r>
              <a:rPr lang="de-DE" sz="1179" i="1">
                <a:latin typeface="Arial" pitchFamily="18"/>
                <a:ea typeface="Microsoft YaHei" pitchFamily="2"/>
                <a:cs typeface="Mangal" pitchFamily="2"/>
              </a:rPr>
              <a:t> if (a != b)  { }</a:t>
            </a:r>
          </a:p>
          <a:p>
            <a:pPr algn="ctr" hangingPunct="0"/>
            <a:r>
              <a:rPr lang="de-DE" sz="1179" i="1">
                <a:latin typeface="Arial" pitchFamily="18"/>
                <a:ea typeface="Microsoft YaHei" pitchFamily="2"/>
                <a:cs typeface="Mangal" pitchFamily="2"/>
              </a:rPr>
              <a:t>}</a:t>
            </a:r>
          </a:p>
        </p:txBody>
      </p:sp>
      <p:sp>
        <p:nvSpPr>
          <p:cNvPr id="18" name="Freihandform 17"/>
          <p:cNvSpPr/>
          <p:nvPr/>
        </p:nvSpPr>
        <p:spPr>
          <a:xfrm>
            <a:off x="1306205" y="4114905"/>
            <a:ext cx="1698066" cy="587792"/>
          </a:xfrm>
          <a:custGeom>
            <a:avLst>
              <a:gd name="f0" fmla="val 28311"/>
              <a:gd name="f1" fmla="val 11753"/>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a:latin typeface="Arial" pitchFamily="18"/>
                <a:ea typeface="Microsoft YaHei" pitchFamily="2"/>
                <a:cs typeface="Mangal" pitchFamily="2"/>
              </a:rPr>
              <a:t>e.g. uninitialised</a:t>
            </a:r>
          </a:p>
          <a:p>
            <a:pPr algn="ctr" hangingPunct="0"/>
            <a:r>
              <a:rPr lang="de-DE" sz="1179">
                <a:latin typeface="Arial" pitchFamily="18"/>
                <a:ea typeface="Microsoft YaHei" pitchFamily="2"/>
                <a:cs typeface="Mangal" pitchFamily="2"/>
              </a:rPr>
              <a:t>Variables</a:t>
            </a:r>
          </a:p>
        </p:txBody>
      </p:sp>
      <p:sp>
        <p:nvSpPr>
          <p:cNvPr id="19" name="Freihandform 18"/>
          <p:cNvSpPr/>
          <p:nvPr/>
        </p:nvSpPr>
        <p:spPr>
          <a:xfrm>
            <a:off x="6269783" y="2939322"/>
            <a:ext cx="1698066" cy="914342"/>
          </a:xfrm>
          <a:custGeom>
            <a:avLst>
              <a:gd name="f0" fmla="val -8638"/>
              <a:gd name="f1" fmla="val 23913"/>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a:latin typeface="Arial" pitchFamily="18"/>
                <a:ea typeface="Microsoft YaHei" pitchFamily="2"/>
                <a:cs typeface="Mangal" pitchFamily="2"/>
              </a:rPr>
              <a:t>e.g. pointer dereference</a:t>
            </a:r>
          </a:p>
          <a:p>
            <a:pPr algn="ctr" hangingPunct="0"/>
            <a:r>
              <a:rPr lang="de-DE" sz="1179">
                <a:latin typeface="Arial" pitchFamily="18"/>
                <a:ea typeface="Microsoft YaHei" pitchFamily="2"/>
                <a:cs typeface="Mangal" pitchFamily="2"/>
              </a:rPr>
              <a:t>p-&gt;q;</a:t>
            </a:r>
          </a:p>
          <a:p>
            <a:pPr algn="ctr" hangingPunct="0"/>
            <a:r>
              <a:rPr lang="de-DE" sz="1179">
                <a:latin typeface="Arial" pitchFamily="18"/>
                <a:ea typeface="Microsoft YaHei" pitchFamily="2"/>
                <a:cs typeface="Mangal" pitchFamily="2"/>
              </a:rPr>
              <a:t>where p = NULL</a:t>
            </a:r>
          </a:p>
        </p:txBody>
      </p:sp>
      <p:sp>
        <p:nvSpPr>
          <p:cNvPr id="20" name="Freihandform 19"/>
          <p:cNvSpPr/>
          <p:nvPr/>
        </p:nvSpPr>
        <p:spPr>
          <a:xfrm>
            <a:off x="6269783" y="1763737"/>
            <a:ext cx="1698066" cy="914342"/>
          </a:xfrm>
          <a:custGeom>
            <a:avLst>
              <a:gd name="f0" fmla="val -8152"/>
              <a:gd name="f1" fmla="val 29473"/>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a:latin typeface="Arial" pitchFamily="18"/>
                <a:ea typeface="Microsoft YaHei" pitchFamily="2"/>
                <a:cs typeface="Mangal" pitchFamily="2"/>
              </a:rPr>
              <a:t>e.g. deadlocks, mutex,</a:t>
            </a:r>
          </a:p>
          <a:p>
            <a:pPr algn="ctr" hangingPunct="0"/>
            <a:r>
              <a:rPr lang="de-DE" sz="1179">
                <a:latin typeface="Arial" pitchFamily="18"/>
                <a:ea typeface="Microsoft YaHei" pitchFamily="2"/>
                <a:cs typeface="Mangal" pitchFamily="2"/>
              </a:rPr>
              <a:t>Threads, semaphores,</a:t>
            </a:r>
          </a:p>
          <a:p>
            <a:pPr algn="ctr" hangingPunct="0"/>
            <a:r>
              <a:rPr lang="de-DE" sz="1179">
                <a:latin typeface="Arial" pitchFamily="18"/>
                <a:ea typeface="Microsoft YaHei" pitchFamily="2"/>
                <a:cs typeface="Mangal" pitchFamily="2"/>
              </a:rPr>
              <a:t>Sleep issues</a:t>
            </a:r>
          </a:p>
        </p:txBody>
      </p:sp>
      <p:sp>
        <p:nvSpPr>
          <p:cNvPr id="21" name="Freihandform 20"/>
          <p:cNvSpPr/>
          <p:nvPr/>
        </p:nvSpPr>
        <p:spPr>
          <a:xfrm>
            <a:off x="1371515" y="3135252"/>
            <a:ext cx="1698066" cy="587792"/>
          </a:xfrm>
          <a:custGeom>
            <a:avLst>
              <a:gd name="f0" fmla="val 27318"/>
              <a:gd name="f1" fmla="val 10817"/>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a:latin typeface="Arial" pitchFamily="18"/>
                <a:ea typeface="Microsoft YaHei" pitchFamily="2"/>
                <a:cs typeface="Mangal" pitchFamily="2"/>
              </a:rPr>
              <a:t>e.g. class interfaces,</a:t>
            </a:r>
          </a:p>
          <a:p>
            <a:pPr algn="ctr" hangingPunct="0"/>
            <a:r>
              <a:rPr lang="de-DE" sz="1179">
                <a:latin typeface="Arial" pitchFamily="18"/>
                <a:ea typeface="Microsoft YaHei" pitchFamily="2"/>
                <a:cs typeface="Mangal" pitchFamily="2"/>
              </a:rPr>
              <a:t>Function call chains</a:t>
            </a:r>
          </a:p>
        </p:txBody>
      </p:sp>
      <p:sp>
        <p:nvSpPr>
          <p:cNvPr id="22" name="Freihandform 21"/>
          <p:cNvSpPr/>
          <p:nvPr/>
        </p:nvSpPr>
        <p:spPr>
          <a:xfrm>
            <a:off x="1371515" y="1633117"/>
            <a:ext cx="1698066" cy="653102"/>
          </a:xfrm>
          <a:custGeom>
            <a:avLst>
              <a:gd name="f0" fmla="val 27318"/>
              <a:gd name="f1" fmla="val 9736"/>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dirty="0" err="1">
                <a:latin typeface="Arial" pitchFamily="18"/>
                <a:ea typeface="Microsoft YaHei" pitchFamily="2"/>
                <a:cs typeface="Mangal" pitchFamily="2"/>
              </a:rPr>
              <a:t>e.g.</a:t>
            </a:r>
            <a:r>
              <a:rPr lang="de-DE" sz="1179" i="1" dirty="0" err="1">
                <a:latin typeface="Arial" pitchFamily="18"/>
                <a:ea typeface="Microsoft YaHei" pitchFamily="2"/>
                <a:cs typeface="Mangal" pitchFamily="2"/>
              </a:rPr>
              <a:t>src</a:t>
            </a:r>
            <a:r>
              <a:rPr lang="de-DE" sz="1179" dirty="0">
                <a:latin typeface="Arial" pitchFamily="18"/>
                <a:ea typeface="Microsoft YaHei" pitchFamily="2"/>
                <a:cs typeface="Mangal" pitchFamily="2"/>
              </a:rPr>
              <a:t> </a:t>
            </a:r>
            <a:r>
              <a:rPr lang="de-DE" sz="1179" dirty="0" err="1">
                <a:latin typeface="Arial" pitchFamily="18"/>
                <a:ea typeface="Microsoft YaHei" pitchFamily="2"/>
                <a:cs typeface="Mangal" pitchFamily="2"/>
              </a:rPr>
              <a:t>calls</a:t>
            </a:r>
            <a:r>
              <a:rPr lang="de-DE" sz="1179" dirty="0">
                <a:latin typeface="Arial" pitchFamily="18"/>
                <a:ea typeface="Microsoft YaHei" pitchFamily="2"/>
                <a:cs typeface="Mangal" pitchFamily="2"/>
              </a:rPr>
              <a:t> </a:t>
            </a:r>
            <a:r>
              <a:rPr lang="de-DE" sz="1179" i="1" dirty="0" err="1">
                <a:latin typeface="Arial" pitchFamily="18"/>
                <a:ea typeface="Microsoft YaHei" pitchFamily="2"/>
                <a:cs typeface="Mangal" pitchFamily="2"/>
              </a:rPr>
              <a:t>lib</a:t>
            </a:r>
            <a:r>
              <a:rPr lang="de-DE" sz="1179" dirty="0">
                <a:latin typeface="Arial" pitchFamily="18"/>
                <a:ea typeface="Microsoft YaHei" pitchFamily="2"/>
                <a:cs typeface="Mangal" pitchFamily="2"/>
              </a:rPr>
              <a:t>,</a:t>
            </a:r>
          </a:p>
          <a:p>
            <a:pPr algn="ctr" hangingPunct="0"/>
            <a:r>
              <a:rPr lang="de-DE" sz="1179" i="1" dirty="0" err="1">
                <a:latin typeface="Arial" pitchFamily="18"/>
                <a:ea typeface="Microsoft YaHei" pitchFamily="2"/>
                <a:cs typeface="Mangal" pitchFamily="2"/>
              </a:rPr>
              <a:t>lib</a:t>
            </a:r>
            <a:r>
              <a:rPr lang="de-DE" sz="1179" dirty="0">
                <a:latin typeface="Arial" pitchFamily="18"/>
                <a:ea typeface="Microsoft YaHei" pitchFamily="2"/>
                <a:cs typeface="Mangal" pitchFamily="2"/>
              </a:rPr>
              <a:t> </a:t>
            </a:r>
            <a:r>
              <a:rPr lang="de-DE" sz="1179" dirty="0" err="1">
                <a:latin typeface="Arial" pitchFamily="18"/>
                <a:ea typeface="Microsoft YaHei" pitchFamily="2"/>
                <a:cs typeface="Mangal" pitchFamily="2"/>
              </a:rPr>
              <a:t>should</a:t>
            </a:r>
            <a:r>
              <a:rPr lang="de-DE" sz="1179" dirty="0">
                <a:latin typeface="Arial" pitchFamily="18"/>
                <a:ea typeface="Microsoft YaHei" pitchFamily="2"/>
                <a:cs typeface="Mangal" pitchFamily="2"/>
              </a:rPr>
              <a:t> not </a:t>
            </a:r>
            <a:r>
              <a:rPr lang="de-DE" sz="1179" dirty="0" err="1">
                <a:latin typeface="Arial" pitchFamily="18"/>
                <a:ea typeface="Microsoft YaHei" pitchFamily="2"/>
                <a:cs typeface="Mangal" pitchFamily="2"/>
              </a:rPr>
              <a:t>use</a:t>
            </a:r>
            <a:r>
              <a:rPr lang="de-DE" sz="1179" dirty="0">
                <a:latin typeface="Arial" pitchFamily="18"/>
                <a:ea typeface="Microsoft YaHei" pitchFamily="2"/>
                <a:cs typeface="Mangal" pitchFamily="2"/>
              </a:rPr>
              <a:t> </a:t>
            </a:r>
            <a:r>
              <a:rPr lang="de-DE" sz="1179" i="1" dirty="0" err="1">
                <a:latin typeface="Arial" pitchFamily="18"/>
                <a:ea typeface="Microsoft YaHei" pitchFamily="2"/>
                <a:cs typeface="Mangal" pitchFamily="2"/>
              </a:rPr>
              <a:t>src</a:t>
            </a:r>
            <a:endParaRPr lang="de-DE" sz="1179" i="1" dirty="0">
              <a:latin typeface="Arial" pitchFamily="18"/>
              <a:ea typeface="Microsoft YaHei" pitchFamily="2"/>
              <a:cs typeface="Mangal" pitchFamily="2"/>
            </a:endParaRPr>
          </a:p>
          <a:p>
            <a:pPr algn="ctr" hangingPunct="0"/>
            <a:endParaRPr lang="de-DE" sz="1179" dirty="0">
              <a:latin typeface="Arial" pitchFamily="18"/>
              <a:ea typeface="Microsoft YaHei" pitchFamily="2"/>
              <a:cs typeface="Mangal" pitchFamily="2"/>
            </a:endParaRPr>
          </a:p>
        </p:txBody>
      </p:sp>
      <p:sp>
        <p:nvSpPr>
          <p:cNvPr id="23" name="Freihandform 22"/>
          <p:cNvSpPr/>
          <p:nvPr/>
        </p:nvSpPr>
        <p:spPr>
          <a:xfrm>
            <a:off x="1371189" y="3134925"/>
            <a:ext cx="1698066" cy="587792"/>
          </a:xfrm>
          <a:custGeom>
            <a:avLst>
              <a:gd name="f0" fmla="val 27318"/>
              <a:gd name="f1" fmla="val 10817"/>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a:latin typeface="Arial" pitchFamily="18"/>
                <a:ea typeface="Microsoft YaHei" pitchFamily="2"/>
                <a:cs typeface="Mangal" pitchFamily="2"/>
              </a:rPr>
              <a:t>e.g. class interfaces,</a:t>
            </a:r>
          </a:p>
          <a:p>
            <a:pPr algn="ctr" hangingPunct="0"/>
            <a:r>
              <a:rPr lang="de-DE" sz="1179">
                <a:latin typeface="Arial" pitchFamily="18"/>
                <a:ea typeface="Microsoft YaHei" pitchFamily="2"/>
                <a:cs typeface="Mangal" pitchFamily="2"/>
              </a:rPr>
              <a:t>Function call chains</a:t>
            </a:r>
          </a:p>
        </p:txBody>
      </p:sp>
      <p:sp>
        <p:nvSpPr>
          <p:cNvPr id="24" name="Freihandform 23"/>
          <p:cNvSpPr/>
          <p:nvPr/>
        </p:nvSpPr>
        <p:spPr>
          <a:xfrm>
            <a:off x="1371189" y="2370464"/>
            <a:ext cx="1698066" cy="652776"/>
          </a:xfrm>
          <a:custGeom>
            <a:avLst>
              <a:gd name="f0" fmla="val 27318"/>
              <a:gd name="f1" fmla="val 3272"/>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dirty="0">
                <a:latin typeface="Arial" pitchFamily="18"/>
                <a:ea typeface="Microsoft YaHei" pitchFamily="2"/>
                <a:cs typeface="Mangal" pitchFamily="2"/>
              </a:rPr>
              <a:t>Buffer overruns,</a:t>
            </a:r>
          </a:p>
          <a:p>
            <a:pPr algn="ctr" hangingPunct="0"/>
            <a:r>
              <a:rPr lang="de-DE" sz="1179" dirty="0">
                <a:latin typeface="Arial" pitchFamily="18"/>
                <a:ea typeface="Microsoft YaHei" pitchFamily="2"/>
                <a:cs typeface="Mangal" pitchFamily="2"/>
              </a:rPr>
              <a:t>Denial of service</a:t>
            </a:r>
          </a:p>
          <a:p>
            <a:pPr algn="ctr" hangingPunct="0"/>
            <a:r>
              <a:rPr lang="de-DE" sz="1179" dirty="0">
                <a:latin typeface="Arial" pitchFamily="18"/>
                <a:ea typeface="Microsoft YaHei" pitchFamily="2"/>
                <a:cs typeface="Mangal" pitchFamily="2"/>
              </a:rPr>
              <a:t>SQL </a:t>
            </a:r>
            <a:r>
              <a:rPr lang="de-DE" sz="1179" dirty="0" smtClean="0">
                <a:latin typeface="Arial" pitchFamily="18"/>
                <a:ea typeface="Microsoft YaHei" pitchFamily="2"/>
                <a:cs typeface="Mangal" pitchFamily="2"/>
              </a:rPr>
              <a:t>injections</a:t>
            </a:r>
            <a:endParaRPr lang="de-DE" sz="1179" dirty="0">
              <a:latin typeface="Arial" pitchFamily="18"/>
              <a:ea typeface="Microsoft YaHei" pitchFamily="2"/>
              <a:cs typeface="Mangal" pitchFamily="2"/>
            </a:endParaRPr>
          </a:p>
        </p:txBody>
      </p:sp>
      <p:sp>
        <p:nvSpPr>
          <p:cNvPr id="25" name="Freihandform 24"/>
          <p:cNvSpPr/>
          <p:nvPr/>
        </p:nvSpPr>
        <p:spPr>
          <a:xfrm>
            <a:off x="1371514" y="1300731"/>
            <a:ext cx="1698067" cy="256061"/>
          </a:xfrm>
          <a:custGeom>
            <a:avLst>
              <a:gd name="f0" fmla="val 28149"/>
              <a:gd name="f1" fmla="val 18555"/>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dirty="0" err="1">
                <a:latin typeface="Arial" pitchFamily="18"/>
                <a:ea typeface="Microsoft YaHei" pitchFamily="2"/>
                <a:cs typeface="Mangal" pitchFamily="2"/>
              </a:rPr>
              <a:t>Licence</a:t>
            </a:r>
            <a:r>
              <a:rPr lang="de-DE" sz="1179" dirty="0">
                <a:latin typeface="Arial" pitchFamily="18"/>
                <a:ea typeface="Microsoft YaHei" pitchFamily="2"/>
                <a:cs typeface="Mangal" pitchFamily="2"/>
              </a:rPr>
              <a:t> </a:t>
            </a:r>
            <a:r>
              <a:rPr lang="de-DE" sz="1179" dirty="0" err="1" smtClean="0">
                <a:latin typeface="Arial" pitchFamily="18"/>
                <a:ea typeface="Microsoft YaHei" pitchFamily="2"/>
                <a:cs typeface="Mangal" pitchFamily="2"/>
              </a:rPr>
              <a:t>conflicts</a:t>
            </a:r>
            <a:endParaRPr lang="de-DE" sz="1179" dirty="0">
              <a:latin typeface="Arial" pitchFamily="18"/>
              <a:ea typeface="Microsoft YaHei" pitchFamily="2"/>
              <a:cs typeface="Mangal" pitchFamily="2"/>
            </a:endParaRPr>
          </a:p>
        </p:txBody>
      </p:sp>
      <p:sp>
        <p:nvSpPr>
          <p:cNvPr id="27" name="Title 26"/>
          <p:cNvSpPr>
            <a:spLocks noGrp="1"/>
          </p:cNvSpPr>
          <p:nvPr>
            <p:ph type="title"/>
          </p:nvPr>
        </p:nvSpPr>
        <p:spPr/>
        <p:txBody>
          <a:bodyPr/>
          <a:lstStyle/>
          <a:p>
            <a:r>
              <a:rPr lang="en-CA" dirty="0" smtClean="0"/>
              <a:t>Emenda – Total Testing Platform</a:t>
            </a:r>
            <a:endParaRPr lang="en-GB" dirty="0"/>
          </a:p>
        </p:txBody>
      </p:sp>
    </p:spTree>
    <p:extLst>
      <p:ext uri="{BB962C8B-B14F-4D97-AF65-F5344CB8AC3E}">
        <p14:creationId xmlns:p14="http://schemas.microsoft.com/office/powerpoint/2010/main" xmlns="" val="2332877852"/>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526753" y="5617041"/>
            <a:ext cx="2089928" cy="457171"/>
          </a:xfrm>
          <a:prstGeom prst="rect">
            <a:avLst/>
          </a:prstGeom>
          <a:solidFill>
            <a:srgbClr val="CFE7F5"/>
          </a:solidFill>
          <a:ln w="0">
            <a:solidFill>
              <a:srgbClr val="808080"/>
            </a:solidFill>
            <a:prstDash val="solid"/>
          </a:ln>
        </p:spPr>
        <p:txBody>
          <a:bodyPr vert="horz" wrap="none" lIns="81638" tIns="40819" rIns="81638" bIns="40819" anchor="ctr" anchorCtr="0" compatLnSpc="0"/>
          <a:lstStyle/>
          <a:p>
            <a:pPr algn="ctr" hangingPunct="0"/>
            <a:r>
              <a:rPr lang="de-DE" sz="1633">
                <a:latin typeface="Arial" pitchFamily="18"/>
                <a:ea typeface="Microsoft YaHei" pitchFamily="2"/>
                <a:cs typeface="Mangal" pitchFamily="2"/>
              </a:rPr>
              <a:t>Static Analysis</a:t>
            </a:r>
          </a:p>
        </p:txBody>
      </p:sp>
      <p:sp>
        <p:nvSpPr>
          <p:cNvPr id="5" name="Rechteck 4"/>
          <p:cNvSpPr/>
          <p:nvPr/>
        </p:nvSpPr>
        <p:spPr>
          <a:xfrm>
            <a:off x="3526426" y="5127214"/>
            <a:ext cx="2089928" cy="457171"/>
          </a:xfrm>
          <a:prstGeom prst="rect">
            <a:avLst/>
          </a:prstGeom>
          <a:solidFill>
            <a:srgbClr val="CFE7F5"/>
          </a:solidFill>
          <a:ln w="0">
            <a:solidFill>
              <a:srgbClr val="808080"/>
            </a:solidFill>
            <a:prstDash val="solid"/>
          </a:ln>
        </p:spPr>
        <p:txBody>
          <a:bodyPr vert="horz" wrap="none" lIns="81638" tIns="40819" rIns="81638" bIns="40819" anchor="ctr" anchorCtr="0" compatLnSpc="0"/>
          <a:lstStyle/>
          <a:p>
            <a:pPr algn="ctr" hangingPunct="0"/>
            <a:r>
              <a:rPr lang="de-DE" sz="1633">
                <a:latin typeface="Arial" pitchFamily="18"/>
                <a:ea typeface="Microsoft YaHei" pitchFamily="2"/>
                <a:cs typeface="Mangal" pitchFamily="2"/>
              </a:rPr>
              <a:t>Dynamic Testing</a:t>
            </a:r>
          </a:p>
        </p:txBody>
      </p:sp>
      <p:sp>
        <p:nvSpPr>
          <p:cNvPr id="6" name="Rechteck 5"/>
          <p:cNvSpPr/>
          <p:nvPr/>
        </p:nvSpPr>
        <p:spPr>
          <a:xfrm>
            <a:off x="3526099" y="4637388"/>
            <a:ext cx="2089928" cy="457171"/>
          </a:xfrm>
          <a:prstGeom prst="rect">
            <a:avLst/>
          </a:prstGeom>
          <a:solidFill>
            <a:srgbClr val="CFE7F5"/>
          </a:solidFill>
          <a:ln w="0">
            <a:solidFill>
              <a:srgbClr val="808080"/>
            </a:solidFill>
            <a:prstDash val="solid"/>
          </a:ln>
        </p:spPr>
        <p:txBody>
          <a:bodyPr vert="horz" wrap="none" lIns="81638" tIns="40819" rIns="81638" bIns="40819" anchor="ctr" anchorCtr="0" compatLnSpc="0"/>
          <a:lstStyle/>
          <a:p>
            <a:pPr algn="ctr" hangingPunct="0"/>
            <a:r>
              <a:rPr lang="de-DE" sz="1633">
                <a:latin typeface="Arial" pitchFamily="18"/>
                <a:ea typeface="Microsoft YaHei" pitchFamily="2"/>
                <a:cs typeface="Mangal" pitchFamily="2"/>
              </a:rPr>
              <a:t>Architecture</a:t>
            </a:r>
          </a:p>
        </p:txBody>
      </p:sp>
      <p:sp>
        <p:nvSpPr>
          <p:cNvPr id="7" name="Rechteck 6"/>
          <p:cNvSpPr/>
          <p:nvPr/>
        </p:nvSpPr>
        <p:spPr>
          <a:xfrm>
            <a:off x="3526753" y="4147561"/>
            <a:ext cx="2089928" cy="457171"/>
          </a:xfrm>
          <a:prstGeom prst="rect">
            <a:avLst/>
          </a:prstGeom>
          <a:solidFill>
            <a:srgbClr val="CFE7F5"/>
          </a:solidFill>
          <a:ln w="0">
            <a:solidFill>
              <a:srgbClr val="808080"/>
            </a:solidFill>
            <a:prstDash val="solid"/>
          </a:ln>
        </p:spPr>
        <p:txBody>
          <a:bodyPr vert="horz" wrap="none" lIns="81638" tIns="40819" rIns="81638" bIns="40819" anchor="ctr" anchorCtr="0" compatLnSpc="0"/>
          <a:lstStyle/>
          <a:p>
            <a:pPr algn="ctr" hangingPunct="0"/>
            <a:r>
              <a:rPr lang="de-DE" sz="1633">
                <a:latin typeface="Arial" pitchFamily="18"/>
                <a:ea typeface="Microsoft YaHei" pitchFamily="2"/>
                <a:cs typeface="Mangal" pitchFamily="2"/>
              </a:rPr>
              <a:t>FOSS</a:t>
            </a:r>
          </a:p>
        </p:txBody>
      </p:sp>
      <p:sp>
        <p:nvSpPr>
          <p:cNvPr id="8" name="Rechteck 7"/>
          <p:cNvSpPr/>
          <p:nvPr/>
        </p:nvSpPr>
        <p:spPr>
          <a:xfrm>
            <a:off x="3526426" y="3657733"/>
            <a:ext cx="2089928" cy="457171"/>
          </a:xfrm>
          <a:prstGeom prst="rect">
            <a:avLst/>
          </a:prstGeom>
          <a:solidFill>
            <a:srgbClr val="CFE7F5"/>
          </a:solidFill>
          <a:ln w="0">
            <a:solidFill>
              <a:srgbClr val="808080"/>
            </a:solidFill>
            <a:prstDash val="solid"/>
          </a:ln>
        </p:spPr>
        <p:txBody>
          <a:bodyPr vert="horz" wrap="none" lIns="81638" tIns="40819" rIns="81638" bIns="40819" anchor="ctr" anchorCtr="0" compatLnSpc="0"/>
          <a:lstStyle/>
          <a:p>
            <a:pPr algn="ctr" hangingPunct="0"/>
            <a:r>
              <a:rPr lang="de-DE" sz="1633">
                <a:latin typeface="Arial" pitchFamily="18"/>
                <a:ea typeface="Microsoft YaHei" pitchFamily="2"/>
                <a:cs typeface="Mangal" pitchFamily="2"/>
              </a:rPr>
              <a:t>Fuzzing</a:t>
            </a:r>
          </a:p>
        </p:txBody>
      </p:sp>
      <p:sp>
        <p:nvSpPr>
          <p:cNvPr id="9" name="Rechteck 8"/>
          <p:cNvSpPr/>
          <p:nvPr/>
        </p:nvSpPr>
        <p:spPr>
          <a:xfrm>
            <a:off x="3526099" y="3167906"/>
            <a:ext cx="2089928" cy="457171"/>
          </a:xfrm>
          <a:prstGeom prst="rect">
            <a:avLst/>
          </a:prstGeom>
          <a:solidFill>
            <a:srgbClr val="CFE7F5"/>
          </a:solidFill>
          <a:ln w="0">
            <a:solidFill>
              <a:srgbClr val="808080"/>
            </a:solidFill>
            <a:prstDash val="solid"/>
          </a:ln>
        </p:spPr>
        <p:txBody>
          <a:bodyPr vert="horz" wrap="none" lIns="81638" tIns="40819" rIns="81638" bIns="40819" anchor="ctr" anchorCtr="0" compatLnSpc="0"/>
          <a:lstStyle/>
          <a:p>
            <a:pPr algn="ctr" hangingPunct="0"/>
            <a:r>
              <a:rPr lang="de-DE" sz="1633">
                <a:latin typeface="Arial" pitchFamily="18"/>
                <a:ea typeface="Microsoft YaHei" pitchFamily="2"/>
                <a:cs typeface="Mangal" pitchFamily="2"/>
              </a:rPr>
              <a:t>Visualisation</a:t>
            </a:r>
          </a:p>
        </p:txBody>
      </p:sp>
      <p:sp>
        <p:nvSpPr>
          <p:cNvPr id="10" name="Freihandform 9"/>
          <p:cNvSpPr/>
          <p:nvPr/>
        </p:nvSpPr>
        <p:spPr>
          <a:xfrm>
            <a:off x="1371515" y="4833319"/>
            <a:ext cx="1698066" cy="914342"/>
          </a:xfrm>
          <a:custGeom>
            <a:avLst>
              <a:gd name="f0" fmla="val 27156"/>
              <a:gd name="f1" fmla="val 13695"/>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a:latin typeface="Arial" pitchFamily="18"/>
                <a:ea typeface="Microsoft YaHei" pitchFamily="2"/>
                <a:cs typeface="Mangal" pitchFamily="2"/>
              </a:rPr>
              <a:t>Unit Testing</a:t>
            </a:r>
          </a:p>
          <a:p>
            <a:pPr algn="ctr" hangingPunct="0"/>
            <a:r>
              <a:rPr lang="de-DE" sz="1179">
                <a:latin typeface="Arial" pitchFamily="18"/>
                <a:ea typeface="Microsoft YaHei" pitchFamily="2"/>
                <a:cs typeface="Mangal" pitchFamily="2"/>
              </a:rPr>
              <a:t>Integration Testing</a:t>
            </a:r>
          </a:p>
          <a:p>
            <a:pPr algn="ctr" hangingPunct="0"/>
            <a:r>
              <a:rPr lang="de-DE" sz="1179">
                <a:latin typeface="Arial" pitchFamily="18"/>
                <a:ea typeface="Microsoft YaHei" pitchFamily="2"/>
                <a:cs typeface="Mangal" pitchFamily="2"/>
              </a:rPr>
              <a:t>Code Coverage</a:t>
            </a:r>
          </a:p>
          <a:p>
            <a:pPr algn="ctr" hangingPunct="0"/>
            <a:r>
              <a:rPr lang="de-DE" sz="1179">
                <a:latin typeface="Arial" pitchFamily="18"/>
                <a:ea typeface="Microsoft YaHei" pitchFamily="2"/>
                <a:cs typeface="Mangal" pitchFamily="2"/>
              </a:rPr>
              <a:t>Embedded Systems</a:t>
            </a:r>
          </a:p>
        </p:txBody>
      </p:sp>
      <p:sp>
        <p:nvSpPr>
          <p:cNvPr id="11" name="Freihandform 10"/>
          <p:cNvSpPr/>
          <p:nvPr/>
        </p:nvSpPr>
        <p:spPr>
          <a:xfrm>
            <a:off x="6269783" y="5225180"/>
            <a:ext cx="1698066" cy="914342"/>
          </a:xfrm>
          <a:custGeom>
            <a:avLst>
              <a:gd name="f0" fmla="val -8638"/>
              <a:gd name="f1" fmla="val 15538"/>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a:latin typeface="Arial" pitchFamily="18"/>
                <a:ea typeface="Microsoft YaHei" pitchFamily="2"/>
                <a:cs typeface="Mangal" pitchFamily="2"/>
              </a:rPr>
              <a:t>Defects</a:t>
            </a:r>
          </a:p>
          <a:p>
            <a:pPr algn="ctr" hangingPunct="0"/>
            <a:r>
              <a:rPr lang="de-DE" sz="1179">
                <a:latin typeface="Arial" pitchFamily="18"/>
                <a:ea typeface="Microsoft YaHei" pitchFamily="2"/>
                <a:cs typeface="Mangal" pitchFamily="2"/>
              </a:rPr>
              <a:t>Security</a:t>
            </a:r>
          </a:p>
          <a:p>
            <a:pPr algn="ctr" hangingPunct="0"/>
            <a:r>
              <a:rPr lang="de-DE" sz="1179">
                <a:latin typeface="Arial" pitchFamily="18"/>
                <a:ea typeface="Microsoft YaHei" pitchFamily="2"/>
                <a:cs typeface="Mangal" pitchFamily="2"/>
              </a:rPr>
              <a:t>Developer &amp; System level</a:t>
            </a:r>
          </a:p>
        </p:txBody>
      </p:sp>
      <p:sp>
        <p:nvSpPr>
          <p:cNvPr id="13" name="Freihandform 12"/>
          <p:cNvSpPr/>
          <p:nvPr/>
        </p:nvSpPr>
        <p:spPr>
          <a:xfrm>
            <a:off x="6269783" y="4049596"/>
            <a:ext cx="1698066" cy="914342"/>
          </a:xfrm>
          <a:custGeom>
            <a:avLst>
              <a:gd name="f0" fmla="val -8638"/>
              <a:gd name="f1" fmla="val 20196"/>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a:latin typeface="Arial" pitchFamily="18"/>
                <a:ea typeface="Microsoft YaHei" pitchFamily="2"/>
                <a:cs typeface="Mangal" pitchFamily="2"/>
              </a:rPr>
              <a:t>Partitioning Algorithms</a:t>
            </a:r>
          </a:p>
          <a:p>
            <a:pPr algn="ctr" hangingPunct="0"/>
            <a:r>
              <a:rPr lang="de-DE" sz="1179">
                <a:latin typeface="Arial" pitchFamily="18"/>
                <a:ea typeface="Microsoft YaHei" pitchFamily="2"/>
                <a:cs typeface="Mangal" pitchFamily="2"/>
              </a:rPr>
              <a:t>Discovery</a:t>
            </a:r>
          </a:p>
          <a:p>
            <a:pPr algn="ctr" hangingPunct="0"/>
            <a:r>
              <a:rPr lang="de-DE" sz="1179">
                <a:latin typeface="Arial" pitchFamily="18"/>
                <a:ea typeface="Microsoft YaHei" pitchFamily="2"/>
                <a:cs typeface="Mangal" pitchFamily="2"/>
              </a:rPr>
              <a:t>Cluster Analysis</a:t>
            </a:r>
          </a:p>
          <a:p>
            <a:pPr algn="ctr" hangingPunct="0"/>
            <a:r>
              <a:rPr lang="de-DE" sz="1179">
                <a:latin typeface="Arial" pitchFamily="18"/>
                <a:ea typeface="Microsoft YaHei" pitchFamily="2"/>
                <a:cs typeface="Mangal" pitchFamily="2"/>
              </a:rPr>
              <a:t>Rules</a:t>
            </a:r>
          </a:p>
        </p:txBody>
      </p:sp>
      <p:sp>
        <p:nvSpPr>
          <p:cNvPr id="14" name="Freihandform 13"/>
          <p:cNvSpPr/>
          <p:nvPr/>
        </p:nvSpPr>
        <p:spPr>
          <a:xfrm>
            <a:off x="1306205" y="4114905"/>
            <a:ext cx="1698066" cy="587792"/>
          </a:xfrm>
          <a:custGeom>
            <a:avLst>
              <a:gd name="f0" fmla="val 28311"/>
              <a:gd name="f1" fmla="val 11753"/>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a:latin typeface="Arial" pitchFamily="18"/>
                <a:ea typeface="Microsoft YaHei" pitchFamily="2"/>
                <a:cs typeface="Mangal" pitchFamily="2"/>
              </a:rPr>
              <a:t>Management of</a:t>
            </a:r>
          </a:p>
          <a:p>
            <a:pPr algn="ctr" hangingPunct="0"/>
            <a:r>
              <a:rPr lang="de-DE" sz="1179">
                <a:latin typeface="Arial" pitchFamily="18"/>
                <a:ea typeface="Microsoft YaHei" pitchFamily="2"/>
                <a:cs typeface="Mangal" pitchFamily="2"/>
              </a:rPr>
              <a:t>Open source components</a:t>
            </a:r>
          </a:p>
        </p:txBody>
      </p:sp>
      <p:sp>
        <p:nvSpPr>
          <p:cNvPr id="15" name="Freihandform 14"/>
          <p:cNvSpPr/>
          <p:nvPr/>
        </p:nvSpPr>
        <p:spPr>
          <a:xfrm>
            <a:off x="6269783" y="2939322"/>
            <a:ext cx="1698066" cy="914342"/>
          </a:xfrm>
          <a:custGeom>
            <a:avLst>
              <a:gd name="f0" fmla="val -8638"/>
              <a:gd name="f1" fmla="val 23913"/>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a:latin typeface="Arial" pitchFamily="18"/>
                <a:ea typeface="Microsoft YaHei" pitchFamily="2"/>
                <a:cs typeface="Mangal" pitchFamily="2"/>
              </a:rPr>
              <a:t>System level tests,</a:t>
            </a:r>
          </a:p>
          <a:p>
            <a:pPr algn="ctr" hangingPunct="0"/>
            <a:r>
              <a:rPr lang="de-DE" sz="1179">
                <a:latin typeface="Arial" pitchFamily="18"/>
                <a:ea typeface="Microsoft YaHei" pitchFamily="2"/>
                <a:cs typeface="Mangal" pitchFamily="2"/>
              </a:rPr>
              <a:t>Simulating DoS</a:t>
            </a:r>
          </a:p>
          <a:p>
            <a:pPr algn="ctr" hangingPunct="0"/>
            <a:r>
              <a:rPr lang="de-DE" sz="1179">
                <a:latin typeface="Arial" pitchFamily="18"/>
                <a:ea typeface="Microsoft YaHei" pitchFamily="2"/>
                <a:cs typeface="Mangal" pitchFamily="2"/>
              </a:rPr>
              <a:t>Attacks, robustness</a:t>
            </a:r>
          </a:p>
          <a:p>
            <a:pPr algn="ctr" hangingPunct="0"/>
            <a:r>
              <a:rPr lang="de-DE" sz="1179">
                <a:latin typeface="Arial" pitchFamily="18"/>
                <a:ea typeface="Microsoft YaHei" pitchFamily="2"/>
                <a:cs typeface="Mangal" pitchFamily="2"/>
              </a:rPr>
              <a:t>testing</a:t>
            </a:r>
          </a:p>
        </p:txBody>
      </p:sp>
      <p:sp>
        <p:nvSpPr>
          <p:cNvPr id="16" name="Freihandform 15"/>
          <p:cNvSpPr/>
          <p:nvPr/>
        </p:nvSpPr>
        <p:spPr>
          <a:xfrm>
            <a:off x="1371515" y="3135252"/>
            <a:ext cx="1698066" cy="587792"/>
          </a:xfrm>
          <a:custGeom>
            <a:avLst>
              <a:gd name="f0" fmla="val 27318"/>
              <a:gd name="f1" fmla="val 10817"/>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a:latin typeface="Arial" pitchFamily="18"/>
                <a:ea typeface="Microsoft YaHei" pitchFamily="2"/>
                <a:cs typeface="Mangal" pitchFamily="2"/>
              </a:rPr>
              <a:t>e.g. class interfaces,</a:t>
            </a:r>
          </a:p>
          <a:p>
            <a:pPr algn="ctr" hangingPunct="0"/>
            <a:r>
              <a:rPr lang="de-DE" sz="1179">
                <a:latin typeface="Arial" pitchFamily="18"/>
                <a:ea typeface="Microsoft YaHei" pitchFamily="2"/>
                <a:cs typeface="Mangal" pitchFamily="2"/>
              </a:rPr>
              <a:t>Function call chains</a:t>
            </a:r>
          </a:p>
        </p:txBody>
      </p:sp>
      <p:sp>
        <p:nvSpPr>
          <p:cNvPr id="17" name="Freihandform 16"/>
          <p:cNvSpPr/>
          <p:nvPr/>
        </p:nvSpPr>
        <p:spPr>
          <a:xfrm>
            <a:off x="1371189" y="3134925"/>
            <a:ext cx="1698066" cy="587792"/>
          </a:xfrm>
          <a:custGeom>
            <a:avLst>
              <a:gd name="f0" fmla="val 27318"/>
              <a:gd name="f1" fmla="val 10817"/>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81638" tIns="40819" rIns="81638" bIns="40819" anchor="ctr" anchorCtr="0" compatLnSpc="0">
            <a:noAutofit/>
          </a:bodyPr>
          <a:lstStyle/>
          <a:p>
            <a:pPr algn="ctr" hangingPunct="0"/>
            <a:r>
              <a:rPr lang="de-DE" sz="1179">
                <a:latin typeface="Arial" pitchFamily="18"/>
                <a:ea typeface="Microsoft YaHei" pitchFamily="2"/>
                <a:cs typeface="Mangal" pitchFamily="2"/>
              </a:rPr>
              <a:t>Understand your</a:t>
            </a:r>
          </a:p>
          <a:p>
            <a:pPr algn="ctr" hangingPunct="0"/>
            <a:r>
              <a:rPr lang="de-DE" sz="1179">
                <a:latin typeface="Arial" pitchFamily="18"/>
                <a:ea typeface="Microsoft YaHei" pitchFamily="2"/>
                <a:cs typeface="Mangal" pitchFamily="2"/>
              </a:rPr>
              <a:t>Code base through</a:t>
            </a:r>
          </a:p>
          <a:p>
            <a:pPr algn="ctr" hangingPunct="0"/>
            <a:r>
              <a:rPr lang="de-DE" sz="1179">
                <a:latin typeface="Arial" pitchFamily="18"/>
                <a:ea typeface="Microsoft YaHei" pitchFamily="2"/>
                <a:cs typeface="Mangal" pitchFamily="2"/>
              </a:rPr>
              <a:t>Flowcharts, graphing</a:t>
            </a:r>
          </a:p>
        </p:txBody>
      </p:sp>
      <p:sp>
        <p:nvSpPr>
          <p:cNvPr id="18" name="Rechteck 17"/>
          <p:cNvSpPr/>
          <p:nvPr/>
        </p:nvSpPr>
        <p:spPr>
          <a:xfrm>
            <a:off x="1306205" y="1513242"/>
            <a:ext cx="6596334" cy="979654"/>
          </a:xfrm>
          <a:prstGeom prst="rect">
            <a:avLst/>
          </a:prstGeom>
          <a:solidFill>
            <a:srgbClr val="CFE7F5"/>
          </a:solidFill>
          <a:ln w="0">
            <a:solidFill>
              <a:srgbClr val="808080"/>
            </a:solidFill>
            <a:prstDash val="solid"/>
          </a:ln>
          <a:effectLst>
            <a:outerShdw dist="101823" dir="2700000" algn="tl">
              <a:srgbClr val="808080"/>
            </a:outerShdw>
          </a:effectLst>
        </p:spPr>
        <p:txBody>
          <a:bodyPr vert="horz" wrap="none" lIns="81638" tIns="40819" rIns="81638" bIns="40819" anchor="ctr" anchorCtr="0" compatLnSpc="0"/>
          <a:lstStyle/>
          <a:p>
            <a:pPr algn="ctr" hangingPunct="0"/>
            <a:r>
              <a:rPr lang="de-DE" sz="1633" dirty="0">
                <a:latin typeface="Arial" pitchFamily="18"/>
                <a:ea typeface="Microsoft YaHei" pitchFamily="2"/>
                <a:cs typeface="Mangal" pitchFamily="2"/>
              </a:rPr>
              <a:t>DASHBOARD</a:t>
            </a:r>
          </a:p>
          <a:p>
            <a:pPr algn="ctr" hangingPunct="0"/>
            <a:r>
              <a:rPr lang="de-DE" sz="1633" dirty="0">
                <a:latin typeface="Arial" pitchFamily="18"/>
                <a:ea typeface="Microsoft YaHei" pitchFamily="2"/>
                <a:cs typeface="Mangal" pitchFamily="2"/>
              </a:rPr>
              <a:t>Project Comparator, </a:t>
            </a:r>
            <a:r>
              <a:rPr lang="de-DE" sz="1633" dirty="0" smtClean="0">
                <a:latin typeface="Arial" pitchFamily="18"/>
                <a:ea typeface="Microsoft YaHei" pitchFamily="2"/>
                <a:cs typeface="Mangal" pitchFamily="2"/>
              </a:rPr>
              <a:t>KPIs, </a:t>
            </a:r>
            <a:r>
              <a:rPr lang="de-DE" sz="1633" dirty="0">
                <a:latin typeface="Arial" pitchFamily="18"/>
                <a:ea typeface="Microsoft YaHei" pitchFamily="2"/>
                <a:cs typeface="Mangal" pitchFamily="2"/>
              </a:rPr>
              <a:t>Metrics</a:t>
            </a:r>
            <a:r>
              <a:rPr lang="de-DE" sz="1633" dirty="0" smtClean="0">
                <a:latin typeface="Arial" pitchFamily="18"/>
                <a:ea typeface="Microsoft YaHei" pitchFamily="2"/>
                <a:cs typeface="Mangal" pitchFamily="2"/>
              </a:rPr>
              <a:t>, Architectural Dependency Structure</a:t>
            </a:r>
            <a:endParaRPr lang="de-DE" sz="1633" dirty="0">
              <a:latin typeface="Arial" pitchFamily="18"/>
              <a:ea typeface="Microsoft YaHei" pitchFamily="2"/>
              <a:cs typeface="Mangal" pitchFamily="2"/>
            </a:endParaRPr>
          </a:p>
          <a:p>
            <a:pPr algn="ctr" hangingPunct="0"/>
            <a:r>
              <a:rPr lang="de-DE" sz="1633" dirty="0" smtClean="0">
                <a:latin typeface="Arial" pitchFamily="18"/>
                <a:ea typeface="Microsoft YaHei" pitchFamily="2"/>
                <a:cs typeface="Mangal" pitchFamily="2"/>
              </a:rPr>
              <a:t>Project Health </a:t>
            </a:r>
            <a:r>
              <a:rPr lang="de-DE" sz="1633" dirty="0">
                <a:latin typeface="Arial" pitchFamily="18"/>
                <a:ea typeface="Microsoft YaHei" pitchFamily="2"/>
                <a:cs typeface="Mangal" pitchFamily="2"/>
              </a:rPr>
              <a:t>Scores, </a:t>
            </a:r>
            <a:r>
              <a:rPr lang="de-DE" sz="1633" dirty="0" smtClean="0">
                <a:latin typeface="Arial" pitchFamily="18"/>
                <a:ea typeface="Microsoft YaHei" pitchFamily="2"/>
                <a:cs typeface="Mangal" pitchFamily="2"/>
              </a:rPr>
              <a:t>Drill-down </a:t>
            </a:r>
            <a:r>
              <a:rPr lang="de-DE" sz="1633" dirty="0">
                <a:latin typeface="Arial" pitchFamily="18"/>
                <a:ea typeface="Microsoft YaHei" pitchFamily="2"/>
                <a:cs typeface="Mangal" pitchFamily="2"/>
              </a:rPr>
              <a:t>to </a:t>
            </a:r>
            <a:r>
              <a:rPr lang="de-DE" sz="1633" dirty="0" smtClean="0">
                <a:latin typeface="Arial" pitchFamily="18"/>
                <a:ea typeface="Microsoft YaHei" pitchFamily="2"/>
                <a:cs typeface="Mangal" pitchFamily="2"/>
              </a:rPr>
              <a:t>issues</a:t>
            </a:r>
            <a:endParaRPr lang="de-DE" sz="1633" dirty="0">
              <a:latin typeface="Arial" pitchFamily="18"/>
              <a:ea typeface="Microsoft YaHei" pitchFamily="2"/>
              <a:cs typeface="Mangal" pitchFamily="2"/>
            </a:endParaRPr>
          </a:p>
        </p:txBody>
      </p:sp>
      <p:sp>
        <p:nvSpPr>
          <p:cNvPr id="20" name="Title 19"/>
          <p:cNvSpPr>
            <a:spLocks noGrp="1"/>
          </p:cNvSpPr>
          <p:nvPr>
            <p:ph type="title"/>
          </p:nvPr>
        </p:nvSpPr>
        <p:spPr/>
        <p:txBody>
          <a:bodyPr/>
          <a:lstStyle/>
          <a:p>
            <a:r>
              <a:rPr lang="en-CA" dirty="0" smtClean="0"/>
              <a:t>Emenda – Total Testing Platform</a:t>
            </a:r>
            <a:endParaRPr lang="en-GB" dirty="0"/>
          </a:p>
        </p:txBody>
      </p:sp>
    </p:spTree>
    <p:extLst>
      <p:ext uri="{BB962C8B-B14F-4D97-AF65-F5344CB8AC3E}">
        <p14:creationId xmlns:p14="http://schemas.microsoft.com/office/powerpoint/2010/main" xmlns="" val="3052700655"/>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Emenda – Total Testing Platform</a:t>
            </a:r>
            <a:endParaRPr lang="en-GB" dirty="0"/>
          </a:p>
        </p:txBody>
      </p:sp>
      <p:sp>
        <p:nvSpPr>
          <p:cNvPr id="4" name="Slide Number Placeholder 3"/>
          <p:cNvSpPr>
            <a:spLocks noGrp="1"/>
          </p:cNvSpPr>
          <p:nvPr>
            <p:ph type="sldNum" sz="quarter" idx="12"/>
          </p:nvPr>
        </p:nvSpPr>
        <p:spPr/>
        <p:txBody>
          <a:bodyPr/>
          <a:lstStyle/>
          <a:p>
            <a:fld id="{9486F17F-F916-4D71-813A-6D4335E3F5DE}" type="slidenum">
              <a:rPr lang="en-GB" smtClean="0"/>
              <a:pPr/>
              <a:t>47</a:t>
            </a:fld>
            <a:endParaRPr lang="en-GB"/>
          </a:p>
        </p:txBody>
      </p:sp>
      <p:sp>
        <p:nvSpPr>
          <p:cNvPr id="5" name="Rounded Rectangle 4"/>
          <p:cNvSpPr/>
          <p:nvPr/>
        </p:nvSpPr>
        <p:spPr>
          <a:xfrm>
            <a:off x="179512" y="1340768"/>
            <a:ext cx="3384376" cy="1405012"/>
          </a:xfrm>
          <a:prstGeom prst="roundRect">
            <a:avLst/>
          </a:prstGeom>
          <a:solidFill>
            <a:schemeClr val="bg1"/>
          </a:solidFill>
          <a:ln>
            <a:solidFill>
              <a:srgbClr val="0D3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79512" y="3140968"/>
            <a:ext cx="3384376" cy="1368152"/>
          </a:xfrm>
          <a:prstGeom prst="roundRect">
            <a:avLst/>
          </a:prstGeom>
          <a:solidFill>
            <a:schemeClr val="bg1"/>
          </a:solidFill>
          <a:ln>
            <a:solidFill>
              <a:srgbClr val="0D3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157188" y="5020568"/>
            <a:ext cx="3406700" cy="1173708"/>
          </a:xfrm>
          <a:prstGeom prst="roundRect">
            <a:avLst/>
          </a:prstGeom>
          <a:solidFill>
            <a:schemeClr val="bg1"/>
          </a:solidFill>
          <a:ln>
            <a:solidFill>
              <a:srgbClr val="0D3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937" y="2043274"/>
            <a:ext cx="229552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ZoneTexte 15"/>
          <p:cNvSpPr txBox="1">
            <a:spLocks noChangeArrowheads="1"/>
          </p:cNvSpPr>
          <p:nvPr/>
        </p:nvSpPr>
        <p:spPr bwMode="auto">
          <a:xfrm>
            <a:off x="3750320" y="1318679"/>
            <a:ext cx="5256584"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01625" indent="-28575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1pPr>
            <a:lvl2pPr marL="742950" indent="-28575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2pPr>
            <a:lvl3pPr marL="1143000" indent="-22860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3pPr>
            <a:lvl4pPr marL="1600200" indent="-22860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4pPr>
            <a:lvl5pPr marL="2057400" indent="-22860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9pPr>
          </a:lstStyle>
          <a:p>
            <a:pPr>
              <a:buClr>
                <a:srgbClr val="0033CC"/>
              </a:buClr>
            </a:pPr>
            <a:r>
              <a:rPr lang="en-US" sz="2000" b="1" dirty="0">
                <a:solidFill>
                  <a:srgbClr val="002060"/>
                </a:solidFill>
              </a:rPr>
              <a:t>Static </a:t>
            </a:r>
            <a:r>
              <a:rPr lang="en-US" sz="2000" b="1" dirty="0" smtClean="0">
                <a:solidFill>
                  <a:srgbClr val="002060"/>
                </a:solidFill>
              </a:rPr>
              <a:t>Analysis Testing</a:t>
            </a:r>
            <a:endParaRPr lang="en-US" sz="2000" b="1" dirty="0">
              <a:solidFill>
                <a:srgbClr val="002060"/>
              </a:solidFill>
            </a:endParaRPr>
          </a:p>
          <a:p>
            <a:pPr>
              <a:buClr>
                <a:srgbClr val="002060"/>
              </a:buClr>
              <a:buFont typeface="Arial" pitchFamily="34" charset="0"/>
              <a:buChar char="•"/>
            </a:pPr>
            <a:r>
              <a:rPr lang="en-US" sz="1600" b="1" dirty="0">
                <a:solidFill>
                  <a:srgbClr val="002060"/>
                </a:solidFill>
              </a:rPr>
              <a:t>Klocwork</a:t>
            </a:r>
            <a:r>
              <a:rPr lang="en-US" sz="1600" dirty="0">
                <a:solidFill>
                  <a:srgbClr val="002060"/>
                </a:solidFill>
              </a:rPr>
              <a:t> for C, C++, Java, C#. </a:t>
            </a:r>
            <a:r>
              <a:rPr lang="en-US" sz="1600" dirty="0" smtClean="0">
                <a:solidFill>
                  <a:srgbClr val="002060"/>
                </a:solidFill>
              </a:rPr>
              <a:t>Advanced Defect detection for improved security, reliability and maintainability.</a:t>
            </a:r>
            <a:endParaRPr lang="en-US" sz="1600" dirty="0">
              <a:solidFill>
                <a:srgbClr val="002060"/>
              </a:solidFill>
            </a:endParaRPr>
          </a:p>
          <a:p>
            <a:pPr>
              <a:buClr>
                <a:srgbClr val="002060"/>
              </a:buClr>
              <a:buFont typeface="Arial" pitchFamily="34" charset="0"/>
              <a:buChar char="•"/>
            </a:pPr>
            <a:r>
              <a:rPr lang="en-US" sz="1600" b="1" dirty="0">
                <a:solidFill>
                  <a:srgbClr val="002060"/>
                </a:solidFill>
              </a:rPr>
              <a:t>Understand</a:t>
            </a:r>
            <a:r>
              <a:rPr lang="en-US" sz="1600" dirty="0">
                <a:solidFill>
                  <a:srgbClr val="002060"/>
                </a:solidFill>
              </a:rPr>
              <a:t> – </a:t>
            </a:r>
            <a:r>
              <a:rPr lang="en-GB" sz="1600" dirty="0" smtClean="0">
                <a:solidFill>
                  <a:srgbClr val="002060"/>
                </a:solidFill>
              </a:rPr>
              <a:t>Visualisation</a:t>
            </a:r>
            <a:r>
              <a:rPr lang="en-US" sz="1600" dirty="0" smtClean="0">
                <a:solidFill>
                  <a:srgbClr val="002060"/>
                </a:solidFill>
              </a:rPr>
              <a:t> </a:t>
            </a:r>
            <a:r>
              <a:rPr lang="en-US" sz="1600" dirty="0">
                <a:solidFill>
                  <a:srgbClr val="002060"/>
                </a:solidFill>
              </a:rPr>
              <a:t>of your source </a:t>
            </a:r>
            <a:r>
              <a:rPr lang="en-US" sz="1600" dirty="0" smtClean="0">
                <a:solidFill>
                  <a:srgbClr val="002060"/>
                </a:solidFill>
              </a:rPr>
              <a:t>code, flow </a:t>
            </a:r>
            <a:r>
              <a:rPr lang="en-US" sz="1600" dirty="0">
                <a:solidFill>
                  <a:srgbClr val="002060"/>
                </a:solidFill>
              </a:rPr>
              <a:t>c</a:t>
            </a:r>
            <a:r>
              <a:rPr lang="en-US" sz="1600" dirty="0" smtClean="0">
                <a:solidFill>
                  <a:srgbClr val="002060"/>
                </a:solidFill>
              </a:rPr>
              <a:t>harts</a:t>
            </a:r>
            <a:r>
              <a:rPr lang="en-US" sz="1600" dirty="0">
                <a:solidFill>
                  <a:srgbClr val="002060"/>
                </a:solidFill>
              </a:rPr>
              <a:t>, </a:t>
            </a:r>
            <a:r>
              <a:rPr lang="en-US" sz="1600" dirty="0" smtClean="0">
                <a:solidFill>
                  <a:srgbClr val="002060"/>
                </a:solidFill>
              </a:rPr>
              <a:t>heat maps, metrics…</a:t>
            </a:r>
            <a:endParaRPr lang="en-US" b="1" dirty="0">
              <a:solidFill>
                <a:srgbClr val="002060"/>
              </a:solidFill>
            </a:endParaRPr>
          </a:p>
        </p:txBody>
      </p:sp>
      <p:pic>
        <p:nvPicPr>
          <p:cNvPr id="12" name="Picture 2" descr="Vector Software Inc."/>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59115"/>
          <a:stretch/>
        </p:blipFill>
        <p:spPr bwMode="auto">
          <a:xfrm>
            <a:off x="630428" y="3445315"/>
            <a:ext cx="2230516" cy="759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ZoneTexte 16"/>
          <p:cNvSpPr txBox="1">
            <a:spLocks noChangeArrowheads="1"/>
          </p:cNvSpPr>
          <p:nvPr/>
        </p:nvSpPr>
        <p:spPr bwMode="auto">
          <a:xfrm>
            <a:off x="3750320" y="3112393"/>
            <a:ext cx="5063480" cy="190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01625" indent="-28575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1pPr>
            <a:lvl2pPr marL="758825" indent="-28575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2pPr>
            <a:lvl3pPr marL="1143000" indent="-22860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3pPr>
            <a:lvl4pPr marL="1600200" indent="-22860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4pPr>
            <a:lvl5pPr marL="2057400" indent="-22860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9pPr>
          </a:lstStyle>
          <a:p>
            <a:pPr>
              <a:buClr>
                <a:srgbClr val="0033CC"/>
              </a:buClr>
            </a:pPr>
            <a:r>
              <a:rPr lang="en-US" sz="2000" b="1" dirty="0">
                <a:solidFill>
                  <a:srgbClr val="002060"/>
                </a:solidFill>
              </a:rPr>
              <a:t>Dynamic </a:t>
            </a:r>
            <a:r>
              <a:rPr lang="en-US" sz="2000" b="1" dirty="0" smtClean="0">
                <a:solidFill>
                  <a:srgbClr val="002060"/>
                </a:solidFill>
              </a:rPr>
              <a:t>Testing</a:t>
            </a:r>
            <a:endParaRPr lang="en-US" sz="2000" b="1" dirty="0">
              <a:solidFill>
                <a:srgbClr val="002060"/>
              </a:solidFill>
            </a:endParaRPr>
          </a:p>
          <a:p>
            <a:pPr>
              <a:buClr>
                <a:srgbClr val="002060"/>
              </a:buClr>
              <a:buFont typeface="Arial" pitchFamily="34" charset="0"/>
              <a:buChar char="•"/>
            </a:pPr>
            <a:r>
              <a:rPr lang="en-US" sz="1600" b="1" dirty="0">
                <a:solidFill>
                  <a:srgbClr val="002060"/>
                </a:solidFill>
              </a:rPr>
              <a:t>VectorCast </a:t>
            </a:r>
            <a:r>
              <a:rPr lang="en-US" sz="1600" dirty="0">
                <a:solidFill>
                  <a:srgbClr val="002060"/>
                </a:solidFill>
              </a:rPr>
              <a:t>for C, C++ and Ada. </a:t>
            </a:r>
          </a:p>
          <a:p>
            <a:pPr lvl="1">
              <a:buClr>
                <a:srgbClr val="002060"/>
              </a:buClr>
              <a:buFont typeface="Arial" pitchFamily="34" charset="0"/>
              <a:buChar char="•"/>
            </a:pPr>
            <a:r>
              <a:rPr lang="en-US" sz="1600" dirty="0">
                <a:solidFill>
                  <a:srgbClr val="002060"/>
                </a:solidFill>
              </a:rPr>
              <a:t>Unit / Integration </a:t>
            </a:r>
            <a:r>
              <a:rPr lang="en-US" sz="1600" dirty="0" smtClean="0">
                <a:solidFill>
                  <a:srgbClr val="002060"/>
                </a:solidFill>
              </a:rPr>
              <a:t>Dynamic Testing</a:t>
            </a:r>
            <a:endParaRPr lang="en-US" sz="1600" dirty="0">
              <a:solidFill>
                <a:srgbClr val="002060"/>
              </a:solidFill>
            </a:endParaRPr>
          </a:p>
          <a:p>
            <a:pPr lvl="1">
              <a:buClr>
                <a:srgbClr val="002060"/>
              </a:buClr>
              <a:buFont typeface="Arial" pitchFamily="34" charset="0"/>
              <a:buChar char="•"/>
            </a:pPr>
            <a:r>
              <a:rPr lang="en-US" sz="1600" dirty="0">
                <a:solidFill>
                  <a:srgbClr val="002060"/>
                </a:solidFill>
              </a:rPr>
              <a:t>System Test / Code coverage</a:t>
            </a:r>
          </a:p>
          <a:p>
            <a:pPr lvl="1">
              <a:buClr>
                <a:srgbClr val="002060"/>
              </a:buClr>
              <a:buFont typeface="Arial" pitchFamily="34" charset="0"/>
              <a:buChar char="•"/>
            </a:pPr>
            <a:r>
              <a:rPr lang="en-US" sz="1600" dirty="0">
                <a:solidFill>
                  <a:srgbClr val="002060"/>
                </a:solidFill>
              </a:rPr>
              <a:t>Regression Test Management</a:t>
            </a:r>
          </a:p>
          <a:p>
            <a:pPr lvl="1">
              <a:buClr>
                <a:srgbClr val="002060"/>
              </a:buClr>
              <a:buFont typeface="Arial" pitchFamily="34" charset="0"/>
              <a:buChar char="•"/>
            </a:pPr>
            <a:r>
              <a:rPr lang="en-US" sz="1600" dirty="0">
                <a:solidFill>
                  <a:srgbClr val="002060"/>
                </a:solidFill>
              </a:rPr>
              <a:t>Requirements Traceability</a:t>
            </a:r>
          </a:p>
          <a:p>
            <a:pPr lvl="1">
              <a:buClr>
                <a:srgbClr val="002060"/>
              </a:buClr>
              <a:buFont typeface="Arial" pitchFamily="34" charset="0"/>
              <a:buChar char="•"/>
            </a:pPr>
            <a:r>
              <a:rPr lang="en-US" sz="1600" dirty="0">
                <a:solidFill>
                  <a:srgbClr val="002060"/>
                </a:solidFill>
              </a:rPr>
              <a:t>Target Test Execution</a:t>
            </a:r>
          </a:p>
        </p:txBody>
      </p:sp>
      <p:pic>
        <p:nvPicPr>
          <p:cNvPr id="14" name="Picture 13" descr="zen2_logo.png"/>
          <p:cNvPicPr>
            <a:picLocks noChangeAspect="1"/>
          </p:cNvPicPr>
          <p:nvPr/>
        </p:nvPicPr>
        <p:blipFill>
          <a:blip r:embed="rId4" cstate="print"/>
          <a:stretch>
            <a:fillRect/>
          </a:stretch>
        </p:blipFill>
        <p:spPr>
          <a:xfrm>
            <a:off x="670839" y="5175374"/>
            <a:ext cx="2379397" cy="864096"/>
          </a:xfrm>
          <a:prstGeom prst="rect">
            <a:avLst/>
          </a:prstGeom>
        </p:spPr>
      </p:pic>
      <p:sp>
        <p:nvSpPr>
          <p:cNvPr id="15" name="Rechteck 6"/>
          <p:cNvSpPr>
            <a:spLocks noChangeArrowheads="1"/>
          </p:cNvSpPr>
          <p:nvPr/>
        </p:nvSpPr>
        <p:spPr bwMode="auto">
          <a:xfrm>
            <a:off x="3750320" y="4776365"/>
            <a:ext cx="4566096" cy="1631216"/>
          </a:xfrm>
          <a:prstGeom prst="rect">
            <a:avLst/>
          </a:prstGeom>
          <a:noFill/>
          <a:ln w="9525">
            <a:noFill/>
            <a:miter lim="800000"/>
            <a:headEnd/>
            <a:tailEnd/>
          </a:ln>
        </p:spPr>
        <p:txBody>
          <a:bodyPr wrap="square">
            <a:spAutoFit/>
          </a:bodyPr>
          <a:lstStyle/>
          <a:p>
            <a:pPr>
              <a:buFontTx/>
              <a:buChar char="-"/>
              <a:defRPr/>
            </a:pPr>
            <a:endParaRPr lang="en-GB" sz="1600" dirty="0">
              <a:solidFill>
                <a:srgbClr val="002060"/>
              </a:solidFill>
              <a:latin typeface="Arial" pitchFamily="34" charset="0"/>
              <a:cs typeface="Arial" pitchFamily="34" charset="0"/>
            </a:endParaRPr>
          </a:p>
          <a:p>
            <a:pPr>
              <a:defRPr/>
            </a:pPr>
            <a:r>
              <a:rPr lang="en-GB" sz="2000" b="1" dirty="0">
                <a:solidFill>
                  <a:srgbClr val="002060"/>
                </a:solidFill>
                <a:latin typeface="Arial" pitchFamily="34" charset="0"/>
                <a:cs typeface="Arial" pitchFamily="34" charset="0"/>
              </a:rPr>
              <a:t>Architecture</a:t>
            </a:r>
          </a:p>
          <a:p>
            <a:pPr marL="301625" indent="-285750" eaLnBrk="0" hangingPunct="0">
              <a:spcBef>
                <a:spcPts val="0"/>
              </a:spcBef>
              <a:buClr>
                <a:srgbClr val="002060"/>
              </a:buClr>
              <a:buFont typeface="Arial" pitchFamily="34"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pPr>
            <a:r>
              <a:rPr lang="en-US" sz="1600" b="1" dirty="0">
                <a:solidFill>
                  <a:srgbClr val="002060"/>
                </a:solidFill>
                <a:latin typeface="Arial" pitchFamily="34" charset="0"/>
                <a:cs typeface="Arial" pitchFamily="34" charset="0"/>
              </a:rPr>
              <a:t>Lattix</a:t>
            </a:r>
          </a:p>
          <a:p>
            <a:pPr marL="758825" lvl="1" indent="-285750" eaLnBrk="0" hangingPunct="0">
              <a:spcBef>
                <a:spcPts val="0"/>
              </a:spcBef>
              <a:buClr>
                <a:srgbClr val="002060"/>
              </a:buClr>
              <a:buFont typeface="Arial" pitchFamily="34"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pPr>
            <a:r>
              <a:rPr lang="en-GB" sz="1600" dirty="0">
                <a:solidFill>
                  <a:srgbClr val="002060"/>
                </a:solidFill>
                <a:latin typeface="Arial" pitchFamily="34" charset="0"/>
                <a:cs typeface="Arial" pitchFamily="34" charset="0"/>
              </a:rPr>
              <a:t>Solution to improve </a:t>
            </a:r>
            <a:r>
              <a:rPr lang="en-GB" sz="1600" dirty="0" smtClean="0">
                <a:solidFill>
                  <a:srgbClr val="002060"/>
                </a:solidFill>
                <a:latin typeface="Arial" pitchFamily="34" charset="0"/>
                <a:cs typeface="Arial" pitchFamily="34" charset="0"/>
              </a:rPr>
              <a:t>and enforce the </a:t>
            </a:r>
            <a:r>
              <a:rPr lang="en-GB" sz="1600" dirty="0">
                <a:solidFill>
                  <a:srgbClr val="002060"/>
                </a:solidFill>
                <a:latin typeface="Arial" pitchFamily="34" charset="0"/>
                <a:cs typeface="Arial" pitchFamily="34" charset="0"/>
              </a:rPr>
              <a:t>architecture of the application via </a:t>
            </a:r>
            <a:r>
              <a:rPr lang="en-GB" sz="1600" dirty="0" smtClean="0">
                <a:solidFill>
                  <a:srgbClr val="002060"/>
                </a:solidFill>
                <a:latin typeface="Arial" pitchFamily="34" charset="0"/>
                <a:cs typeface="Arial" pitchFamily="34" charset="0"/>
              </a:rPr>
              <a:t>DSM</a:t>
            </a:r>
            <a:endParaRPr lang="en-GB" sz="1600" dirty="0">
              <a:solidFill>
                <a:srgbClr val="002060"/>
              </a:solidFill>
              <a:latin typeface="Arial" pitchFamily="34" charset="0"/>
              <a:cs typeface="Arial" pitchFamily="34" charset="0"/>
            </a:endParaRPr>
          </a:p>
          <a:p>
            <a:pPr>
              <a:buFontTx/>
              <a:buChar char="-"/>
              <a:defRPr/>
            </a:pPr>
            <a:endParaRPr lang="en-GB" sz="1600" dirty="0">
              <a:solidFill>
                <a:srgbClr val="002060"/>
              </a:solidFill>
              <a:latin typeface="Arial" pitchFamily="34" charset="0"/>
              <a:cs typeface="Arial" pitchFamily="34" charset="0"/>
            </a:endParaRPr>
          </a:p>
        </p:txBody>
      </p:sp>
      <p:pic>
        <p:nvPicPr>
          <p:cNvPr id="9220" name="Picture 4" descr="http://cdn1.klocwork.com/www/_img/v3/layout/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1173" y="1590916"/>
            <a:ext cx="3158728" cy="4202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323858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Emenda – Software Testing </a:t>
            </a:r>
            <a:r>
              <a:rPr lang="en-GB" dirty="0" smtClean="0"/>
              <a:t>Platform</a:t>
            </a:r>
            <a:endParaRPr lang="en-GB" dirty="0"/>
          </a:p>
        </p:txBody>
      </p:sp>
      <p:sp>
        <p:nvSpPr>
          <p:cNvPr id="4" name="Slide Number Placeholder 3"/>
          <p:cNvSpPr>
            <a:spLocks noGrp="1"/>
          </p:cNvSpPr>
          <p:nvPr>
            <p:ph type="sldNum" sz="quarter" idx="12"/>
          </p:nvPr>
        </p:nvSpPr>
        <p:spPr/>
        <p:txBody>
          <a:bodyPr/>
          <a:lstStyle/>
          <a:p>
            <a:fld id="{9486F17F-F916-4D71-813A-6D4335E3F5DE}" type="slidenum">
              <a:rPr lang="en-GB" smtClean="0"/>
              <a:pPr/>
              <a:t>48</a:t>
            </a:fld>
            <a:endParaRPr lang="en-GB"/>
          </a:p>
        </p:txBody>
      </p:sp>
      <p:sp>
        <p:nvSpPr>
          <p:cNvPr id="6" name="Rounded Rectangle 5"/>
          <p:cNvSpPr/>
          <p:nvPr/>
        </p:nvSpPr>
        <p:spPr>
          <a:xfrm>
            <a:off x="150826" y="1340768"/>
            <a:ext cx="3406700" cy="1440160"/>
          </a:xfrm>
          <a:prstGeom prst="roundRect">
            <a:avLst/>
          </a:prstGeom>
          <a:solidFill>
            <a:schemeClr val="bg1"/>
          </a:solidFill>
          <a:ln>
            <a:solidFill>
              <a:srgbClr val="0D3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57188" y="4535210"/>
            <a:ext cx="3406700" cy="1659066"/>
          </a:xfrm>
          <a:prstGeom prst="roundRect">
            <a:avLst/>
          </a:prstGeom>
          <a:solidFill>
            <a:schemeClr val="bg1"/>
          </a:solidFill>
          <a:ln>
            <a:solidFill>
              <a:srgbClr val="0D3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157188" y="3060774"/>
            <a:ext cx="3406700" cy="1173708"/>
          </a:xfrm>
          <a:prstGeom prst="roundRect">
            <a:avLst/>
          </a:prstGeom>
          <a:solidFill>
            <a:schemeClr val="bg1"/>
          </a:solidFill>
          <a:ln>
            <a:solidFill>
              <a:srgbClr val="0D3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1838" y="1604992"/>
            <a:ext cx="2057400"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0" name="ZoneTexte 15"/>
          <p:cNvSpPr txBox="1">
            <a:spLocks noChangeArrowheads="1"/>
          </p:cNvSpPr>
          <p:nvPr/>
        </p:nvSpPr>
        <p:spPr bwMode="auto">
          <a:xfrm>
            <a:off x="3779912" y="1272778"/>
            <a:ext cx="5256584"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01625" indent="-28575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1pPr>
            <a:lvl2pPr marL="758825" indent="-28575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2pPr>
            <a:lvl3pPr marL="1143000" indent="-22860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3pPr>
            <a:lvl4pPr marL="1600200" indent="-22860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4pPr>
            <a:lvl5pPr marL="2057400" indent="-22860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9pPr>
          </a:lstStyle>
          <a:p>
            <a:pPr>
              <a:buClr>
                <a:srgbClr val="0033CC"/>
              </a:buClr>
            </a:pPr>
            <a:r>
              <a:rPr lang="en-US" sz="2000" b="1" dirty="0">
                <a:solidFill>
                  <a:srgbClr val="002060"/>
                </a:solidFill>
              </a:rPr>
              <a:t>Open Source Management</a:t>
            </a:r>
          </a:p>
          <a:p>
            <a:pPr>
              <a:buClr>
                <a:srgbClr val="002060"/>
              </a:buClr>
              <a:buFont typeface="Arial" pitchFamily="34" charset="0"/>
              <a:buChar char="•"/>
            </a:pPr>
            <a:r>
              <a:rPr lang="en-US" sz="1600" b="1" dirty="0">
                <a:solidFill>
                  <a:srgbClr val="002060"/>
                </a:solidFill>
              </a:rPr>
              <a:t>Black Duck Software </a:t>
            </a:r>
          </a:p>
          <a:p>
            <a:pPr lvl="1">
              <a:buClr>
                <a:srgbClr val="002060"/>
              </a:buClr>
              <a:buFont typeface="Arial" pitchFamily="34" charset="0"/>
              <a:buChar char="•"/>
            </a:pPr>
            <a:r>
              <a:rPr lang="en-US" sz="1600" dirty="0">
                <a:solidFill>
                  <a:srgbClr val="002060"/>
                </a:solidFill>
              </a:rPr>
              <a:t>Licensing and compliance with the use of Open Source code</a:t>
            </a:r>
          </a:p>
          <a:p>
            <a:pPr lvl="1">
              <a:buClr>
                <a:srgbClr val="002060"/>
              </a:buClr>
              <a:buFont typeface="Arial" pitchFamily="34" charset="0"/>
              <a:buChar char="•"/>
            </a:pPr>
            <a:r>
              <a:rPr lang="en-US" sz="1600" dirty="0">
                <a:solidFill>
                  <a:srgbClr val="002060"/>
                </a:solidFill>
              </a:rPr>
              <a:t>Security </a:t>
            </a:r>
            <a:r>
              <a:rPr lang="en-US" sz="1600" dirty="0" smtClean="0">
                <a:solidFill>
                  <a:srgbClr val="002060"/>
                </a:solidFill>
              </a:rPr>
              <a:t>challenges </a:t>
            </a:r>
            <a:r>
              <a:rPr lang="en-US" sz="1600" dirty="0">
                <a:solidFill>
                  <a:srgbClr val="002060"/>
                </a:solidFill>
              </a:rPr>
              <a:t>associated with Open </a:t>
            </a:r>
            <a:r>
              <a:rPr lang="en-US" sz="1600" dirty="0" smtClean="0">
                <a:solidFill>
                  <a:srgbClr val="002060"/>
                </a:solidFill>
              </a:rPr>
              <a:t>Source Software (OSS)</a:t>
            </a:r>
            <a:endParaRPr lang="en-US" b="1" dirty="0">
              <a:solidFill>
                <a:srgbClr val="002060"/>
              </a:solidFill>
            </a:endParaRPr>
          </a:p>
        </p:txBody>
      </p:sp>
      <p:sp>
        <p:nvSpPr>
          <p:cNvPr id="12" name="ZoneTexte 16"/>
          <p:cNvSpPr txBox="1">
            <a:spLocks noChangeArrowheads="1"/>
          </p:cNvSpPr>
          <p:nvPr/>
        </p:nvSpPr>
        <p:spPr bwMode="auto">
          <a:xfrm>
            <a:off x="3779912" y="2903994"/>
            <a:ext cx="555496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01625" indent="-28575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1pPr>
            <a:lvl2pPr marL="758825" indent="-28575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2pPr>
            <a:lvl3pPr marL="1143000" indent="-22860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3pPr>
            <a:lvl4pPr marL="1600200" indent="-22860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4pPr>
            <a:lvl5pPr marL="2057400" indent="-228600" eaLnBrk="0" hangingPunct="0">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solidFill>
                  <a:schemeClr val="tx1"/>
                </a:solidFill>
                <a:latin typeface="Arial" pitchFamily="34" charset="0"/>
                <a:ea typeface="MS PGothic" pitchFamily="34" charset="-128"/>
              </a:defRPr>
            </a:lvl9pPr>
          </a:lstStyle>
          <a:p>
            <a:pPr>
              <a:buClr>
                <a:srgbClr val="0033CC"/>
              </a:buClr>
            </a:pPr>
            <a:r>
              <a:rPr lang="en-US" sz="2000" b="1" dirty="0" smtClean="0">
                <a:solidFill>
                  <a:srgbClr val="002060"/>
                </a:solidFill>
              </a:rPr>
              <a:t>Software Quality Management</a:t>
            </a:r>
            <a:endParaRPr lang="en-US" sz="2000" b="1" dirty="0">
              <a:solidFill>
                <a:srgbClr val="002060"/>
              </a:solidFill>
            </a:endParaRPr>
          </a:p>
          <a:p>
            <a:pPr>
              <a:buClr>
                <a:srgbClr val="002060"/>
              </a:buClr>
              <a:buFont typeface="Arial" pitchFamily="34" charset="0"/>
              <a:buChar char="•"/>
            </a:pPr>
            <a:r>
              <a:rPr lang="en-US" sz="1600" b="1" dirty="0" smtClean="0">
                <a:solidFill>
                  <a:srgbClr val="002060"/>
                </a:solidFill>
              </a:rPr>
              <a:t>SQUORE  KPI dashboard</a:t>
            </a:r>
            <a:endParaRPr lang="en-US" sz="1600" b="1" dirty="0">
              <a:solidFill>
                <a:srgbClr val="002060"/>
              </a:solidFill>
            </a:endParaRPr>
          </a:p>
          <a:p>
            <a:pPr lvl="1">
              <a:buClr>
                <a:srgbClr val="002060"/>
              </a:buClr>
              <a:buFont typeface="Arial" pitchFamily="34" charset="0"/>
              <a:buChar char="•"/>
            </a:pPr>
            <a:r>
              <a:rPr lang="en-US" sz="1600" dirty="0" smtClean="0">
                <a:solidFill>
                  <a:srgbClr val="002060"/>
                </a:solidFill>
              </a:rPr>
              <a:t>Valuing software capital</a:t>
            </a:r>
            <a:endParaRPr lang="en-US" sz="1600" dirty="0">
              <a:solidFill>
                <a:srgbClr val="002060"/>
              </a:solidFill>
            </a:endParaRPr>
          </a:p>
          <a:p>
            <a:pPr lvl="1">
              <a:buClr>
                <a:srgbClr val="002060"/>
              </a:buClr>
              <a:buFont typeface="Arial" pitchFamily="34" charset="0"/>
              <a:buChar char="•"/>
            </a:pPr>
            <a:r>
              <a:rPr lang="en-US" sz="1600" dirty="0" smtClean="0">
                <a:solidFill>
                  <a:srgbClr val="002060"/>
                </a:solidFill>
              </a:rPr>
              <a:t>Visualizing Technical-Debt</a:t>
            </a:r>
            <a:endParaRPr lang="en-US" sz="1600" dirty="0">
              <a:solidFill>
                <a:srgbClr val="002060"/>
              </a:solidFill>
            </a:endParaRPr>
          </a:p>
          <a:p>
            <a:pPr lvl="1">
              <a:buClr>
                <a:srgbClr val="002060"/>
              </a:buClr>
              <a:buFont typeface="Arial" pitchFamily="34" charset="0"/>
              <a:buChar char="•"/>
            </a:pPr>
            <a:r>
              <a:rPr lang="en-US" sz="1600" dirty="0" smtClean="0">
                <a:solidFill>
                  <a:srgbClr val="002060"/>
                </a:solidFill>
              </a:rPr>
              <a:t>Monitoring software quality and security</a:t>
            </a:r>
            <a:endParaRPr lang="en-US" sz="1600" dirty="0">
              <a:solidFill>
                <a:srgbClr val="002060"/>
              </a:solidFill>
            </a:endParaRPr>
          </a:p>
        </p:txBody>
      </p:sp>
      <p:pic>
        <p:nvPicPr>
          <p:cNvPr id="13" name="Picture 4" descr="Jenkins CI"/>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0701" y="4591038"/>
            <a:ext cx="226695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6" descr="Electric Clou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5220339"/>
            <a:ext cx="219075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hteck 6"/>
          <p:cNvSpPr>
            <a:spLocks noChangeArrowheads="1"/>
          </p:cNvSpPr>
          <p:nvPr/>
        </p:nvSpPr>
        <p:spPr bwMode="auto">
          <a:xfrm>
            <a:off x="3779912" y="4257872"/>
            <a:ext cx="5760640" cy="2123658"/>
          </a:xfrm>
          <a:prstGeom prst="rect">
            <a:avLst/>
          </a:prstGeom>
          <a:noFill/>
          <a:ln w="9525">
            <a:noFill/>
            <a:miter lim="800000"/>
            <a:headEnd/>
            <a:tailEnd/>
          </a:ln>
        </p:spPr>
        <p:txBody>
          <a:bodyPr wrap="square">
            <a:spAutoFit/>
          </a:bodyPr>
          <a:lstStyle/>
          <a:p>
            <a:pPr>
              <a:buFontTx/>
              <a:buChar char="-"/>
              <a:defRPr/>
            </a:pPr>
            <a:endParaRPr lang="en-GB" sz="1600" dirty="0">
              <a:solidFill>
                <a:srgbClr val="002060"/>
              </a:solidFill>
              <a:latin typeface="Arial" pitchFamily="34" charset="0"/>
              <a:cs typeface="Arial" pitchFamily="34" charset="0"/>
            </a:endParaRPr>
          </a:p>
          <a:p>
            <a:pPr>
              <a:defRPr/>
            </a:pPr>
            <a:r>
              <a:rPr lang="en-GB" sz="2000" b="1" dirty="0" smtClean="0">
                <a:solidFill>
                  <a:srgbClr val="002060"/>
                </a:solidFill>
                <a:latin typeface="Arial" pitchFamily="34" charset="0"/>
                <a:cs typeface="Arial" pitchFamily="34" charset="0"/>
              </a:rPr>
              <a:t>CI / Release Management</a:t>
            </a:r>
            <a:endParaRPr lang="en-GB" sz="2000" b="1" dirty="0">
              <a:solidFill>
                <a:srgbClr val="002060"/>
              </a:solidFill>
              <a:latin typeface="Arial" pitchFamily="34" charset="0"/>
              <a:cs typeface="Arial" pitchFamily="34" charset="0"/>
            </a:endParaRPr>
          </a:p>
          <a:p>
            <a:pPr marL="301625" indent="-285750" eaLnBrk="0" hangingPunct="0">
              <a:spcBef>
                <a:spcPts val="0"/>
              </a:spcBef>
              <a:buClr>
                <a:srgbClr val="002060"/>
              </a:buClr>
              <a:buFont typeface="Arial" pitchFamily="34"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pPr>
            <a:r>
              <a:rPr lang="en-US" sz="1600" b="1" dirty="0">
                <a:solidFill>
                  <a:srgbClr val="002060"/>
                </a:solidFill>
                <a:latin typeface="Arial" pitchFamily="34" charset="0"/>
                <a:cs typeface="Arial" pitchFamily="34" charset="0"/>
              </a:rPr>
              <a:t>Hudson / Jenkins</a:t>
            </a:r>
          </a:p>
          <a:p>
            <a:pPr marL="758825" lvl="1" indent="-285750" eaLnBrk="0" hangingPunct="0">
              <a:spcBef>
                <a:spcPts val="0"/>
              </a:spcBef>
              <a:buClr>
                <a:srgbClr val="002060"/>
              </a:buClr>
              <a:buFont typeface="Arial" pitchFamily="34"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pPr>
            <a:r>
              <a:rPr lang="en-GB" sz="1600" dirty="0">
                <a:solidFill>
                  <a:srgbClr val="002060"/>
                </a:solidFill>
                <a:latin typeface="Arial" pitchFamily="34" charset="0"/>
                <a:cs typeface="Arial" pitchFamily="34" charset="0"/>
              </a:rPr>
              <a:t>Compilation, </a:t>
            </a:r>
            <a:r>
              <a:rPr lang="en-GB" sz="1600" dirty="0" smtClean="0">
                <a:solidFill>
                  <a:srgbClr val="002060"/>
                </a:solidFill>
                <a:latin typeface="Arial" pitchFamily="34" charset="0"/>
                <a:cs typeface="Arial" pitchFamily="34" charset="0"/>
              </a:rPr>
              <a:t>analysis, </a:t>
            </a:r>
            <a:r>
              <a:rPr lang="en-GB" sz="1600" dirty="0">
                <a:solidFill>
                  <a:srgbClr val="002060"/>
                </a:solidFill>
                <a:latin typeface="Arial" pitchFamily="34" charset="0"/>
                <a:cs typeface="Arial" pitchFamily="34" charset="0"/>
              </a:rPr>
              <a:t>test… fully automated</a:t>
            </a:r>
          </a:p>
          <a:p>
            <a:pPr marL="758825" lvl="1" indent="-285750" eaLnBrk="0" hangingPunct="0">
              <a:spcBef>
                <a:spcPts val="0"/>
              </a:spcBef>
              <a:buClr>
                <a:srgbClr val="002060"/>
              </a:buClr>
              <a:buFont typeface="Arial" pitchFamily="34"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pPr>
            <a:r>
              <a:rPr lang="en-GB" sz="1600" dirty="0">
                <a:solidFill>
                  <a:srgbClr val="002060"/>
                </a:solidFill>
                <a:latin typeface="Arial" pitchFamily="34" charset="0"/>
                <a:cs typeface="Arial" pitchFamily="34" charset="0"/>
              </a:rPr>
              <a:t>Klocwork, Understand, </a:t>
            </a:r>
            <a:r>
              <a:rPr lang="en-GB" sz="1600" dirty="0" err="1" smtClean="0">
                <a:solidFill>
                  <a:srgbClr val="002060"/>
                </a:solidFill>
                <a:latin typeface="Arial" pitchFamily="34" charset="0"/>
                <a:cs typeface="Arial" pitchFamily="34" charset="0"/>
              </a:rPr>
              <a:t>VectorCast</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plugins</a:t>
            </a:r>
            <a:endParaRPr lang="en-GB" sz="1600" dirty="0">
              <a:solidFill>
                <a:srgbClr val="002060"/>
              </a:solidFill>
              <a:latin typeface="Arial" pitchFamily="34" charset="0"/>
              <a:cs typeface="Arial" pitchFamily="34" charset="0"/>
            </a:endParaRPr>
          </a:p>
          <a:p>
            <a:pPr marL="301625" indent="-285750" eaLnBrk="0" hangingPunct="0">
              <a:spcBef>
                <a:spcPts val="0"/>
              </a:spcBef>
              <a:buClr>
                <a:srgbClr val="002060"/>
              </a:buClr>
              <a:buFont typeface="Arial" pitchFamily="34"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pPr>
            <a:r>
              <a:rPr lang="en-GB" sz="1600" b="1" dirty="0" err="1" smtClean="0">
                <a:solidFill>
                  <a:srgbClr val="002060"/>
                </a:solidFill>
                <a:latin typeface="Arial" pitchFamily="34" charset="0"/>
                <a:cs typeface="Arial" pitchFamily="34" charset="0"/>
              </a:rPr>
              <a:t>ElectricCloud</a:t>
            </a:r>
            <a:r>
              <a:rPr lang="en-GB" sz="1600" b="1" dirty="0">
                <a:solidFill>
                  <a:srgbClr val="002060"/>
                </a:solidFill>
                <a:latin typeface="Arial" pitchFamily="34" charset="0"/>
                <a:cs typeface="Arial" pitchFamily="34" charset="0"/>
              </a:rPr>
              <a:t> </a:t>
            </a:r>
            <a:r>
              <a:rPr lang="en-GB" sz="1600" b="1" dirty="0" err="1" smtClean="0">
                <a:solidFill>
                  <a:srgbClr val="002060"/>
                </a:solidFill>
                <a:latin typeface="Arial" pitchFamily="34" charset="0"/>
                <a:cs typeface="Arial" pitchFamily="34" charset="0"/>
              </a:rPr>
              <a:t>EAccelerator</a:t>
            </a:r>
            <a:r>
              <a:rPr lang="en-GB" sz="1600" b="1" dirty="0" smtClean="0">
                <a:solidFill>
                  <a:srgbClr val="002060"/>
                </a:solidFill>
                <a:latin typeface="Arial" pitchFamily="34" charset="0"/>
                <a:cs typeface="Arial" pitchFamily="34" charset="0"/>
              </a:rPr>
              <a:t> and </a:t>
            </a:r>
            <a:r>
              <a:rPr lang="en-GB" sz="1600" b="1" dirty="0" err="1" smtClean="0">
                <a:solidFill>
                  <a:srgbClr val="002060"/>
                </a:solidFill>
                <a:latin typeface="Arial" pitchFamily="34" charset="0"/>
                <a:cs typeface="Arial" pitchFamily="34" charset="0"/>
              </a:rPr>
              <a:t>ECommader</a:t>
            </a:r>
            <a:r>
              <a:rPr lang="en-GB" sz="1600" b="1" dirty="0" smtClean="0">
                <a:solidFill>
                  <a:srgbClr val="002060"/>
                </a:solidFill>
                <a:latin typeface="Arial" pitchFamily="34" charset="0"/>
                <a:cs typeface="Arial" pitchFamily="34" charset="0"/>
              </a:rPr>
              <a:t> </a:t>
            </a:r>
            <a:endParaRPr lang="en-GB" sz="1600" b="1" dirty="0">
              <a:solidFill>
                <a:srgbClr val="002060"/>
              </a:solidFill>
              <a:latin typeface="Arial" pitchFamily="34" charset="0"/>
              <a:cs typeface="Arial" pitchFamily="34" charset="0"/>
            </a:endParaRPr>
          </a:p>
          <a:p>
            <a:pPr marL="758825" lvl="1" indent="-285750" eaLnBrk="0" hangingPunct="0">
              <a:spcBef>
                <a:spcPts val="0"/>
              </a:spcBef>
              <a:buClr>
                <a:srgbClr val="002060"/>
              </a:buClr>
              <a:buFont typeface="Arial" pitchFamily="34"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pPr>
            <a:r>
              <a:rPr lang="en-GB" sz="1600" dirty="0">
                <a:solidFill>
                  <a:srgbClr val="002060"/>
                </a:solidFill>
                <a:latin typeface="Arial" pitchFamily="34" charset="0"/>
                <a:cs typeface="Arial" pitchFamily="34" charset="0"/>
              </a:rPr>
              <a:t>Reduce your build times by as much as </a:t>
            </a:r>
            <a:r>
              <a:rPr lang="en-GB" sz="1600" dirty="0" smtClean="0">
                <a:solidFill>
                  <a:srgbClr val="002060"/>
                </a:solidFill>
                <a:latin typeface="Arial" pitchFamily="34" charset="0"/>
                <a:cs typeface="Arial" pitchFamily="34" charset="0"/>
              </a:rPr>
              <a:t>20x</a:t>
            </a:r>
          </a:p>
          <a:p>
            <a:pPr marL="758825" lvl="1" indent="-285750" eaLnBrk="0" hangingPunct="0">
              <a:spcBef>
                <a:spcPts val="0"/>
              </a:spcBef>
              <a:buClr>
                <a:srgbClr val="002060"/>
              </a:buClr>
              <a:buFont typeface="Arial" pitchFamily="34" charset="0"/>
              <a:buChar char="•"/>
              <a:tabLst>
                <a:tab pos="298450" algn="l"/>
                <a:tab pos="746125" algn="l"/>
                <a:tab pos="1195388" algn="l"/>
                <a:tab pos="1644650" algn="l"/>
                <a:tab pos="2093913" algn="l"/>
                <a:tab pos="2543175" algn="l"/>
                <a:tab pos="2992438" algn="l"/>
                <a:tab pos="3441700" algn="l"/>
                <a:tab pos="3890963" algn="l"/>
                <a:tab pos="4340225" algn="l"/>
                <a:tab pos="4789488" algn="l"/>
                <a:tab pos="5238750" algn="l"/>
                <a:tab pos="5688013" algn="l"/>
                <a:tab pos="6137275" algn="l"/>
                <a:tab pos="6586538" algn="l"/>
                <a:tab pos="7035800" algn="l"/>
                <a:tab pos="7485063" algn="l"/>
                <a:tab pos="7934325" algn="l"/>
                <a:tab pos="8383588" algn="l"/>
                <a:tab pos="8832850" algn="l"/>
                <a:tab pos="9282113" algn="l"/>
              </a:tabLst>
              <a:defRPr/>
            </a:pPr>
            <a:r>
              <a:rPr lang="en-CA" sz="1600" dirty="0" smtClean="0">
                <a:solidFill>
                  <a:srgbClr val="002060"/>
                </a:solidFill>
                <a:latin typeface="Arial" pitchFamily="34" charset="0"/>
                <a:cs typeface="Arial" pitchFamily="34" charset="0"/>
              </a:rPr>
              <a:t>Ensure you release what you should release</a:t>
            </a:r>
            <a:endParaRPr lang="en-GB" sz="1600" dirty="0">
              <a:solidFill>
                <a:srgbClr val="002060"/>
              </a:solidFill>
              <a:latin typeface="Arial" pitchFamily="34" charset="0"/>
              <a:cs typeface="Arial" pitchFamily="34" charset="0"/>
            </a:endParaRPr>
          </a:p>
        </p:txBody>
      </p:sp>
      <p:pic>
        <p:nvPicPr>
          <p:cNvPr id="16" name="Imag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9512" y="3284984"/>
            <a:ext cx="3302552" cy="754937"/>
          </a:xfrm>
          <a:prstGeom prst="rect">
            <a:avLst/>
          </a:prstGeom>
        </p:spPr>
      </p:pic>
    </p:spTree>
    <p:extLst>
      <p:ext uri="{BB962C8B-B14F-4D97-AF65-F5344CB8AC3E}">
        <p14:creationId xmlns:p14="http://schemas.microsoft.com/office/powerpoint/2010/main" xmlns="" val="176766307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normAutofit fontScale="90000"/>
          </a:bodyPr>
          <a:lstStyle/>
          <a:p>
            <a:r>
              <a:rPr lang="en-US" dirty="0" smtClean="0">
                <a:solidFill>
                  <a:srgbClr val="002060"/>
                </a:solidFill>
              </a:rPr>
              <a:t>Our Solution- Total Testing Platform</a:t>
            </a:r>
            <a:endParaRPr lang="en-US" dirty="0">
              <a:solidFill>
                <a:srgbClr val="002060"/>
              </a:solidFill>
            </a:endParaRPr>
          </a:p>
        </p:txBody>
      </p:sp>
      <p:sp>
        <p:nvSpPr>
          <p:cNvPr id="21" name="Shape 20"/>
          <p:cNvSpPr/>
          <p:nvPr/>
        </p:nvSpPr>
        <p:spPr>
          <a:xfrm rot="17203626" flipV="1">
            <a:off x="5167023" y="3480830"/>
            <a:ext cx="3508285" cy="2446591"/>
          </a:xfrm>
          <a:prstGeom prst="swooshArrow">
            <a:avLst>
              <a:gd name="adj1" fmla="val 16310"/>
              <a:gd name="adj2" fmla="val 31370"/>
            </a:avLst>
          </a:prstGeom>
          <a:gradFill>
            <a:gsLst>
              <a:gs pos="34000">
                <a:schemeClr val="accent5"/>
              </a:gs>
              <a:gs pos="100000">
                <a:schemeClr val="accent5">
                  <a:lumMod val="50000"/>
                  <a:alpha val="0"/>
                </a:schemeClr>
              </a:gs>
            </a:gsLst>
            <a:lin ang="10800000" scaled="1"/>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34"/>
          <p:cNvSpPr/>
          <p:nvPr/>
        </p:nvSpPr>
        <p:spPr>
          <a:xfrm>
            <a:off x="6009316" y="4834773"/>
            <a:ext cx="1097280" cy="365760"/>
          </a:xfrm>
          <a:prstGeom prst="roundRect">
            <a:avLst>
              <a:gd name="adj" fmla="val 36239"/>
            </a:avLst>
          </a:prstGeom>
          <a:solidFill>
            <a:srgbClr val="11304F">
              <a:alpha val="70000"/>
            </a:srgbClr>
          </a:solidFill>
          <a:ln w="25400">
            <a:solidFill>
              <a:schemeClr val="bg1">
                <a:lumMod val="75000"/>
                <a:alpha val="50000"/>
              </a:schemeClr>
            </a:solidFill>
          </a:ln>
          <a:effectLst/>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sz="1000" b="1" cap="small" dirty="0">
                <a:solidFill>
                  <a:schemeClr val="bg1"/>
                </a:solidFill>
              </a:rPr>
              <a:t>f</a:t>
            </a:r>
            <a:r>
              <a:rPr lang="en-US" sz="1000" b="1" cap="small" dirty="0" smtClean="0">
                <a:solidFill>
                  <a:schemeClr val="bg1"/>
                </a:solidFill>
              </a:rPr>
              <a:t>ree and other manual tools</a:t>
            </a:r>
            <a:endParaRPr lang="en-US" sz="1000" b="1" cap="small" dirty="0">
              <a:solidFill>
                <a:schemeClr val="bg1"/>
              </a:solidFill>
            </a:endParaRPr>
          </a:p>
        </p:txBody>
      </p:sp>
      <p:sp>
        <p:nvSpPr>
          <p:cNvPr id="36" name="Rounded Rectangle 35"/>
          <p:cNvSpPr/>
          <p:nvPr/>
        </p:nvSpPr>
        <p:spPr>
          <a:xfrm>
            <a:off x="4981352" y="5498564"/>
            <a:ext cx="1097280" cy="365760"/>
          </a:xfrm>
          <a:prstGeom prst="roundRect">
            <a:avLst>
              <a:gd name="adj" fmla="val 36239"/>
            </a:avLst>
          </a:prstGeom>
          <a:noFill/>
          <a:ln w="25400">
            <a:solidFill>
              <a:schemeClr val="bg1">
                <a:lumMod val="75000"/>
                <a:alpha val="50000"/>
              </a:schemeClr>
            </a:solidFill>
          </a:ln>
          <a:effectLst/>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sz="1000" b="1" cap="small" dirty="0">
                <a:solidFill>
                  <a:srgbClr val="FF0000"/>
                </a:solidFill>
              </a:rPr>
              <a:t>n</a:t>
            </a:r>
            <a:r>
              <a:rPr lang="en-US" sz="1000" b="1" cap="small" dirty="0" smtClean="0">
                <a:solidFill>
                  <a:srgbClr val="FF0000"/>
                </a:solidFill>
              </a:rPr>
              <a:t>o</a:t>
            </a:r>
          </a:p>
          <a:p>
            <a:pPr algn="ctr"/>
            <a:r>
              <a:rPr lang="en-US" sz="1000" b="1" cap="small" dirty="0" smtClean="0">
                <a:solidFill>
                  <a:srgbClr val="FF0000"/>
                </a:solidFill>
              </a:rPr>
              <a:t>automation</a:t>
            </a:r>
            <a:endParaRPr lang="en-US" sz="1000" b="1" cap="small" dirty="0">
              <a:solidFill>
                <a:srgbClr val="FF0000"/>
              </a:solidFill>
            </a:endParaRPr>
          </a:p>
        </p:txBody>
      </p:sp>
      <p:sp>
        <p:nvSpPr>
          <p:cNvPr id="37" name="Rounded Rectangle 36"/>
          <p:cNvSpPr/>
          <p:nvPr/>
        </p:nvSpPr>
        <p:spPr>
          <a:xfrm>
            <a:off x="6633027" y="4001944"/>
            <a:ext cx="1097280" cy="365760"/>
          </a:xfrm>
          <a:prstGeom prst="roundRect">
            <a:avLst>
              <a:gd name="adj" fmla="val 36239"/>
            </a:avLst>
          </a:prstGeom>
          <a:solidFill>
            <a:srgbClr val="11304F">
              <a:alpha val="90000"/>
            </a:srgbClr>
          </a:solidFill>
          <a:ln w="25400">
            <a:solidFill>
              <a:schemeClr val="bg1">
                <a:lumMod val="75000"/>
                <a:alpha val="50000"/>
              </a:schemeClr>
            </a:solidFill>
          </a:ln>
          <a:effectLst/>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sz="1000" b="1" cap="small" dirty="0">
                <a:solidFill>
                  <a:schemeClr val="bg1"/>
                </a:solidFill>
              </a:rPr>
              <a:t>semi-automated tools</a:t>
            </a:r>
          </a:p>
        </p:txBody>
      </p:sp>
      <p:sp>
        <p:nvSpPr>
          <p:cNvPr id="40" name="TextBox 39"/>
          <p:cNvSpPr txBox="1"/>
          <p:nvPr/>
        </p:nvSpPr>
        <p:spPr>
          <a:xfrm>
            <a:off x="4835443" y="1585320"/>
            <a:ext cx="3257759" cy="369332"/>
          </a:xfrm>
          <a:prstGeom prst="rect">
            <a:avLst/>
          </a:prstGeom>
          <a:noFill/>
        </p:spPr>
        <p:txBody>
          <a:bodyPr wrap="square" rtlCol="0">
            <a:spAutoFit/>
          </a:bodyPr>
          <a:lstStyle/>
          <a:p>
            <a:pPr algn="ctr"/>
            <a:r>
              <a:rPr lang="en-US" dirty="0" smtClean="0"/>
              <a:t>True Embedded Test Automation</a:t>
            </a:r>
            <a:endParaRPr lang="en-US" dirty="0"/>
          </a:p>
        </p:txBody>
      </p:sp>
      <p:sp>
        <p:nvSpPr>
          <p:cNvPr id="41" name="TextBox 40"/>
          <p:cNvSpPr txBox="1"/>
          <p:nvPr/>
        </p:nvSpPr>
        <p:spPr>
          <a:xfrm>
            <a:off x="3914294" y="1989794"/>
            <a:ext cx="5239865" cy="850121"/>
          </a:xfrm>
          <a:prstGeom prst="rect">
            <a:avLst/>
          </a:prstGeom>
        </p:spPr>
        <p:txBody>
          <a:bodyPr vert="horz" lIns="91440" tIns="45720" rIns="91440" bIns="45720" rtlCol="0">
            <a:normAutofit/>
          </a:bodyPr>
          <a:lstStyle>
            <a:defPPr>
              <a:defRPr lang="en-US"/>
            </a:defPPr>
            <a:lvl1pPr marL="342900" indent="-342900">
              <a:spcBef>
                <a:spcPts val="0"/>
              </a:spcBef>
              <a:spcAft>
                <a:spcPts val="300"/>
              </a:spcAft>
              <a:buClr>
                <a:srgbClr val="992B2E"/>
              </a:buClr>
              <a:buFont typeface="Calibri" pitchFamily="34" charset="0"/>
              <a:buChar char="&gt;"/>
              <a:defRPr sz="2400">
                <a:solidFill>
                  <a:srgbClr val="000000"/>
                </a:solidFill>
              </a:defRPr>
            </a:lvl1pPr>
            <a:lvl2pPr marL="742950" lvl="1" indent="-285750">
              <a:spcBef>
                <a:spcPts val="0"/>
              </a:spcBef>
              <a:spcAft>
                <a:spcPts val="300"/>
              </a:spcAft>
              <a:buClr>
                <a:srgbClr val="992B2E"/>
              </a:buClr>
              <a:buFont typeface="Calibri" pitchFamily="34" charset="0"/>
              <a:buChar char="&gt;"/>
              <a:defRPr sz="1600">
                <a:solidFill>
                  <a:srgbClr val="002060"/>
                </a:solidFill>
              </a:defRPr>
            </a:lvl2pPr>
            <a:lvl3pPr marL="1143000" lvl="2" indent="-228600">
              <a:spcBef>
                <a:spcPts val="0"/>
              </a:spcBef>
              <a:spcAft>
                <a:spcPts val="300"/>
              </a:spcAft>
              <a:buClr>
                <a:srgbClr val="992B2E"/>
              </a:buClr>
              <a:buFont typeface="Calibri" pitchFamily="34" charset="0"/>
              <a:buChar char="&gt;"/>
              <a:defRPr sz="1400" i="1">
                <a:solidFill>
                  <a:schemeClr val="accent5"/>
                </a:solidFill>
              </a:defRPr>
            </a:lvl3pPr>
            <a:lvl4pPr marL="1600200" indent="-228600">
              <a:spcBef>
                <a:spcPts val="0"/>
              </a:spcBef>
              <a:spcAft>
                <a:spcPts val="300"/>
              </a:spcAft>
              <a:buClr>
                <a:srgbClr val="992B2E"/>
              </a:buClr>
              <a:buFont typeface="Calibri" pitchFamily="34" charset="0"/>
              <a:buChar char="&gt;"/>
              <a:defRPr sz="1600" i="1">
                <a:solidFill>
                  <a:schemeClr val="accent5"/>
                </a:solidFill>
              </a:defRPr>
            </a:lvl4pPr>
            <a:lvl5pPr marL="2057400" indent="-228600">
              <a:spcBef>
                <a:spcPts val="0"/>
              </a:spcBef>
              <a:spcAft>
                <a:spcPts val="300"/>
              </a:spcAft>
              <a:buClr>
                <a:srgbClr val="992B2E"/>
              </a:buClr>
              <a:buFont typeface="Calibri" pitchFamily="34" charset="0"/>
              <a:buChar char="&gt;"/>
              <a:defRPr sz="1600" i="1">
                <a:solidFill>
                  <a:schemeClr val="accent5"/>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2"/>
            <a:r>
              <a:rPr lang="en-US" dirty="0">
                <a:solidFill>
                  <a:srgbClr val="002060"/>
                </a:solidFill>
              </a:rPr>
              <a:t>“Easiest to Use” test tool on the market</a:t>
            </a:r>
          </a:p>
          <a:p>
            <a:pPr lvl="2"/>
            <a:r>
              <a:rPr lang="en-US" dirty="0">
                <a:solidFill>
                  <a:srgbClr val="002060"/>
                </a:solidFill>
              </a:rPr>
              <a:t>Easy continuous integration and test for repeatability</a:t>
            </a:r>
          </a:p>
          <a:p>
            <a:pPr lvl="2"/>
            <a:r>
              <a:rPr lang="en-US" dirty="0">
                <a:solidFill>
                  <a:srgbClr val="002060"/>
                </a:solidFill>
              </a:rPr>
              <a:t>Integration with best of breed static analysis tools</a:t>
            </a:r>
          </a:p>
        </p:txBody>
      </p:sp>
      <p:sp>
        <p:nvSpPr>
          <p:cNvPr id="42" name="Rounded Rectangle 41"/>
          <p:cNvSpPr/>
          <p:nvPr/>
        </p:nvSpPr>
        <p:spPr>
          <a:xfrm>
            <a:off x="232958" y="1104484"/>
            <a:ext cx="3200400" cy="457200"/>
          </a:xfrm>
          <a:prstGeom prst="roundRect">
            <a:avLst>
              <a:gd name="adj" fmla="val 30230"/>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32959" y="1196752"/>
            <a:ext cx="3200400" cy="369332"/>
          </a:xfrm>
          <a:prstGeom prst="rect">
            <a:avLst/>
          </a:prstGeom>
          <a:noFill/>
        </p:spPr>
        <p:txBody>
          <a:bodyPr wrap="square" rtlCol="0">
            <a:spAutoFit/>
          </a:bodyPr>
          <a:lstStyle/>
          <a:p>
            <a:pPr algn="ctr"/>
            <a:r>
              <a:rPr lang="en-US" dirty="0"/>
              <a:t>Full Embedded Software Testing</a:t>
            </a:r>
          </a:p>
        </p:txBody>
      </p:sp>
      <p:sp>
        <p:nvSpPr>
          <p:cNvPr id="44" name="TextBox 43"/>
          <p:cNvSpPr txBox="1"/>
          <p:nvPr/>
        </p:nvSpPr>
        <p:spPr>
          <a:xfrm>
            <a:off x="-676905" y="1553030"/>
            <a:ext cx="4914801" cy="1348432"/>
          </a:xfrm>
          <a:prstGeom prst="rect">
            <a:avLst/>
          </a:prstGeom>
        </p:spPr>
        <p:txBody>
          <a:bodyPr vert="horz" lIns="91440" tIns="45720" rIns="91440" bIns="45720" rtlCol="0">
            <a:normAutofit/>
          </a:bodyPr>
          <a:lstStyle>
            <a:lvl1pPr marL="342900" indent="-342900">
              <a:spcBef>
                <a:spcPts val="0"/>
              </a:spcBef>
              <a:spcAft>
                <a:spcPts val="300"/>
              </a:spcAft>
              <a:buClr>
                <a:srgbClr val="992B2E"/>
              </a:buClr>
              <a:buFont typeface="Calibri" pitchFamily="34" charset="0"/>
              <a:buChar char="&gt;"/>
              <a:defRPr sz="2400">
                <a:solidFill>
                  <a:srgbClr val="000000"/>
                </a:solidFill>
              </a:defRPr>
            </a:lvl1pPr>
            <a:lvl2pPr marL="742950" lvl="1" indent="-285750">
              <a:spcBef>
                <a:spcPts val="0"/>
              </a:spcBef>
              <a:spcAft>
                <a:spcPts val="300"/>
              </a:spcAft>
              <a:buClr>
                <a:srgbClr val="992B2E"/>
              </a:buClr>
              <a:buFont typeface="Calibri" pitchFamily="34" charset="0"/>
              <a:buChar char="&gt;"/>
              <a:defRPr sz="1600">
                <a:solidFill>
                  <a:srgbClr val="002060"/>
                </a:solidFill>
              </a:defRPr>
            </a:lvl2pPr>
            <a:lvl3pPr marL="1143000" lvl="2" indent="-228600">
              <a:spcBef>
                <a:spcPts val="0"/>
              </a:spcBef>
              <a:spcAft>
                <a:spcPts val="300"/>
              </a:spcAft>
              <a:buClr>
                <a:srgbClr val="992B2E"/>
              </a:buClr>
              <a:buFont typeface="Calibri" pitchFamily="34" charset="0"/>
              <a:buChar char="&gt;"/>
              <a:defRPr sz="1600" i="1">
                <a:solidFill>
                  <a:schemeClr val="accent5"/>
                </a:solidFill>
              </a:defRPr>
            </a:lvl3pPr>
            <a:lvl4pPr marL="1600200" indent="-228600">
              <a:spcBef>
                <a:spcPts val="0"/>
              </a:spcBef>
              <a:spcAft>
                <a:spcPts val="300"/>
              </a:spcAft>
              <a:buClr>
                <a:srgbClr val="992B2E"/>
              </a:buClr>
              <a:buFont typeface="Calibri" pitchFamily="34" charset="0"/>
              <a:buChar char="&gt;"/>
              <a:defRPr sz="1600" i="1">
                <a:solidFill>
                  <a:schemeClr val="accent5"/>
                </a:solidFill>
              </a:defRPr>
            </a:lvl4pPr>
            <a:lvl5pPr marL="2057400" indent="-228600">
              <a:spcBef>
                <a:spcPts val="0"/>
              </a:spcBef>
              <a:spcAft>
                <a:spcPts val="300"/>
              </a:spcAft>
              <a:buClr>
                <a:srgbClr val="992B2E"/>
              </a:buClr>
              <a:buFont typeface="Calibri" pitchFamily="34" charset="0"/>
              <a:buChar char="&gt;"/>
              <a:defRPr sz="1600" i="1">
                <a:solidFill>
                  <a:schemeClr val="accent5"/>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2"/>
            <a:r>
              <a:rPr lang="en-US" sz="1400" dirty="0">
                <a:solidFill>
                  <a:srgbClr val="002060"/>
                </a:solidFill>
              </a:rPr>
              <a:t>Unit and Integration testing</a:t>
            </a:r>
          </a:p>
          <a:p>
            <a:pPr lvl="2"/>
            <a:r>
              <a:rPr lang="en-US" sz="1400" dirty="0">
                <a:solidFill>
                  <a:srgbClr val="002060"/>
                </a:solidFill>
              </a:rPr>
              <a:t>Code coverage analysis through lifecycle</a:t>
            </a:r>
          </a:p>
          <a:p>
            <a:pPr lvl="2"/>
            <a:r>
              <a:rPr lang="en-US" sz="1400" dirty="0">
                <a:solidFill>
                  <a:srgbClr val="002060"/>
                </a:solidFill>
              </a:rPr>
              <a:t>Automated regression testing</a:t>
            </a:r>
          </a:p>
          <a:p>
            <a:pPr lvl="2"/>
            <a:r>
              <a:rPr lang="en-US" sz="1400" dirty="0">
                <a:solidFill>
                  <a:srgbClr val="002060"/>
                </a:solidFill>
              </a:rPr>
              <a:t>Testing on embedded targets and simulators</a:t>
            </a:r>
          </a:p>
          <a:p>
            <a:pPr lvl="2"/>
            <a:r>
              <a:rPr lang="en-US" sz="1400" dirty="0">
                <a:solidFill>
                  <a:srgbClr val="002060"/>
                </a:solidFill>
              </a:rPr>
              <a:t>Qualification materials for FAA, FDA, and others</a:t>
            </a:r>
          </a:p>
        </p:txBody>
      </p:sp>
      <p:sp>
        <p:nvSpPr>
          <p:cNvPr id="46" name="TextBox 45"/>
          <p:cNvSpPr txBox="1"/>
          <p:nvPr/>
        </p:nvSpPr>
        <p:spPr>
          <a:xfrm>
            <a:off x="2818509" y="3207822"/>
            <a:ext cx="3230821" cy="369332"/>
          </a:xfrm>
          <a:prstGeom prst="rect">
            <a:avLst/>
          </a:prstGeom>
          <a:noFill/>
        </p:spPr>
        <p:txBody>
          <a:bodyPr wrap="none" rtlCol="0">
            <a:spAutoFit/>
          </a:bodyPr>
          <a:lstStyle/>
          <a:p>
            <a:pPr algn="ctr"/>
            <a:r>
              <a:rPr lang="en-US" dirty="0" smtClean="0"/>
              <a:t>World-Class Service and Support</a:t>
            </a:r>
            <a:endParaRPr lang="en-US" dirty="0"/>
          </a:p>
        </p:txBody>
      </p:sp>
      <p:sp>
        <p:nvSpPr>
          <p:cNvPr id="47" name="TextBox 46"/>
          <p:cNvSpPr txBox="1"/>
          <p:nvPr/>
        </p:nvSpPr>
        <p:spPr>
          <a:xfrm>
            <a:off x="1902937" y="3621255"/>
            <a:ext cx="4067073" cy="572362"/>
          </a:xfrm>
          <a:prstGeom prst="rect">
            <a:avLst/>
          </a:prstGeom>
        </p:spPr>
        <p:txBody>
          <a:bodyPr vert="horz" lIns="91440" tIns="45720" rIns="91440" bIns="45720" rtlCol="0">
            <a:noAutofit/>
          </a:bodyPr>
          <a:lstStyle>
            <a:defPPr>
              <a:defRPr lang="en-US"/>
            </a:defPPr>
            <a:lvl1pPr marL="342900" indent="-342900">
              <a:spcBef>
                <a:spcPts val="0"/>
              </a:spcBef>
              <a:spcAft>
                <a:spcPts val="300"/>
              </a:spcAft>
              <a:buClr>
                <a:srgbClr val="992B2E"/>
              </a:buClr>
              <a:buFont typeface="Calibri" pitchFamily="34" charset="0"/>
              <a:buChar char="&gt;"/>
              <a:defRPr sz="2400">
                <a:solidFill>
                  <a:srgbClr val="000000"/>
                </a:solidFill>
              </a:defRPr>
            </a:lvl1pPr>
            <a:lvl2pPr marL="742950" lvl="1" indent="-285750">
              <a:spcBef>
                <a:spcPts val="0"/>
              </a:spcBef>
              <a:spcAft>
                <a:spcPts val="300"/>
              </a:spcAft>
              <a:buClr>
                <a:srgbClr val="992B2E"/>
              </a:buClr>
              <a:buFont typeface="Calibri" pitchFamily="34" charset="0"/>
              <a:buChar char="&gt;"/>
              <a:defRPr sz="1600">
                <a:solidFill>
                  <a:srgbClr val="002060"/>
                </a:solidFill>
              </a:defRPr>
            </a:lvl2pPr>
            <a:lvl3pPr marL="1143000" lvl="2" indent="-228600">
              <a:spcBef>
                <a:spcPts val="0"/>
              </a:spcBef>
              <a:spcAft>
                <a:spcPts val="300"/>
              </a:spcAft>
              <a:buClr>
                <a:srgbClr val="992B2E"/>
              </a:buClr>
              <a:buFont typeface="Calibri" pitchFamily="34" charset="0"/>
              <a:buChar char="&gt;"/>
              <a:defRPr sz="1400" i="1">
                <a:solidFill>
                  <a:schemeClr val="accent5"/>
                </a:solidFill>
              </a:defRPr>
            </a:lvl3pPr>
            <a:lvl4pPr marL="1600200" indent="-228600">
              <a:spcBef>
                <a:spcPts val="0"/>
              </a:spcBef>
              <a:spcAft>
                <a:spcPts val="300"/>
              </a:spcAft>
              <a:buClr>
                <a:srgbClr val="992B2E"/>
              </a:buClr>
              <a:buFont typeface="Calibri" pitchFamily="34" charset="0"/>
              <a:buChar char="&gt;"/>
              <a:defRPr sz="1600" i="1">
                <a:solidFill>
                  <a:schemeClr val="accent5"/>
                </a:solidFill>
              </a:defRPr>
            </a:lvl4pPr>
            <a:lvl5pPr marL="2057400" indent="-228600">
              <a:spcBef>
                <a:spcPts val="0"/>
              </a:spcBef>
              <a:spcAft>
                <a:spcPts val="300"/>
              </a:spcAft>
              <a:buClr>
                <a:srgbClr val="992B2E"/>
              </a:buClr>
              <a:buFont typeface="Calibri" pitchFamily="34" charset="0"/>
              <a:buChar char="&gt;"/>
              <a:defRPr sz="1600" i="1">
                <a:solidFill>
                  <a:schemeClr val="accent5"/>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2"/>
            <a:r>
              <a:rPr lang="en-US" dirty="0">
                <a:solidFill>
                  <a:srgbClr val="002060"/>
                </a:solidFill>
              </a:rPr>
              <a:t>Our engineers are our support staff</a:t>
            </a:r>
          </a:p>
          <a:p>
            <a:pPr lvl="2"/>
            <a:r>
              <a:rPr lang="en-US" dirty="0">
                <a:solidFill>
                  <a:srgbClr val="002060"/>
                </a:solidFill>
              </a:rPr>
              <a:t>Local support via phone and </a:t>
            </a:r>
            <a:r>
              <a:rPr lang="en-US" dirty="0" smtClean="0">
                <a:solidFill>
                  <a:srgbClr val="002060"/>
                </a:solidFill>
              </a:rPr>
              <a:t>email</a:t>
            </a:r>
          </a:p>
          <a:p>
            <a:pPr lvl="2"/>
            <a:r>
              <a:rPr lang="en-US" dirty="0" smtClean="0">
                <a:solidFill>
                  <a:srgbClr val="002060"/>
                </a:solidFill>
              </a:rPr>
              <a:t>Consulting and Technical Training</a:t>
            </a:r>
            <a:endParaRPr lang="en-US" dirty="0">
              <a:solidFill>
                <a:srgbClr val="002060"/>
              </a:solidFill>
            </a:endParaRPr>
          </a:p>
        </p:txBody>
      </p:sp>
      <p:sp>
        <p:nvSpPr>
          <p:cNvPr id="49" name="TextBox 48"/>
          <p:cNvSpPr txBox="1"/>
          <p:nvPr/>
        </p:nvSpPr>
        <p:spPr>
          <a:xfrm>
            <a:off x="559329" y="4704125"/>
            <a:ext cx="3200400" cy="369332"/>
          </a:xfrm>
          <a:prstGeom prst="rect">
            <a:avLst/>
          </a:prstGeom>
          <a:noFill/>
        </p:spPr>
        <p:txBody>
          <a:bodyPr wrap="square" rtlCol="0">
            <a:spAutoFit/>
          </a:bodyPr>
          <a:lstStyle/>
          <a:p>
            <a:pPr algn="ctr"/>
            <a:r>
              <a:rPr lang="en-US" dirty="0" smtClean="0"/>
              <a:t>Benefits of using Emenda TTP</a:t>
            </a:r>
            <a:endParaRPr lang="en-US" dirty="0"/>
          </a:p>
        </p:txBody>
      </p:sp>
      <p:sp>
        <p:nvSpPr>
          <p:cNvPr id="50" name="TextBox 49"/>
          <p:cNvSpPr txBox="1"/>
          <p:nvPr/>
        </p:nvSpPr>
        <p:spPr>
          <a:xfrm>
            <a:off x="-341004" y="5114078"/>
            <a:ext cx="4146730" cy="826660"/>
          </a:xfrm>
          <a:prstGeom prst="rect">
            <a:avLst/>
          </a:prstGeom>
        </p:spPr>
        <p:txBody>
          <a:bodyPr vert="horz" lIns="91440" tIns="45720" rIns="91440" bIns="45720" rtlCol="0">
            <a:noAutofit/>
          </a:bodyPr>
          <a:lstStyle>
            <a:defPPr>
              <a:defRPr lang="en-US"/>
            </a:defPPr>
            <a:lvl1pPr marL="342900" indent="-342900">
              <a:spcBef>
                <a:spcPts val="0"/>
              </a:spcBef>
              <a:spcAft>
                <a:spcPts val="300"/>
              </a:spcAft>
              <a:buClr>
                <a:srgbClr val="992B2E"/>
              </a:buClr>
              <a:buFont typeface="Calibri" pitchFamily="34" charset="0"/>
              <a:buChar char="&gt;"/>
              <a:defRPr sz="2400">
                <a:solidFill>
                  <a:srgbClr val="000000"/>
                </a:solidFill>
              </a:defRPr>
            </a:lvl1pPr>
            <a:lvl2pPr marL="742950" lvl="1" indent="-285750">
              <a:spcBef>
                <a:spcPts val="0"/>
              </a:spcBef>
              <a:spcAft>
                <a:spcPts val="300"/>
              </a:spcAft>
              <a:buClr>
                <a:srgbClr val="992B2E"/>
              </a:buClr>
              <a:buFont typeface="Calibri" pitchFamily="34" charset="0"/>
              <a:buChar char="&gt;"/>
              <a:defRPr sz="1600">
                <a:solidFill>
                  <a:srgbClr val="002060"/>
                </a:solidFill>
              </a:defRPr>
            </a:lvl2pPr>
            <a:lvl3pPr marL="1143000" lvl="2" indent="-228600">
              <a:spcBef>
                <a:spcPts val="0"/>
              </a:spcBef>
              <a:spcAft>
                <a:spcPts val="300"/>
              </a:spcAft>
              <a:buClr>
                <a:srgbClr val="992B2E"/>
              </a:buClr>
              <a:buFont typeface="Calibri" pitchFamily="34" charset="0"/>
              <a:buChar char="&gt;"/>
              <a:defRPr sz="1400" i="1">
                <a:solidFill>
                  <a:schemeClr val="accent5"/>
                </a:solidFill>
              </a:defRPr>
            </a:lvl3pPr>
            <a:lvl4pPr marL="1600200" indent="-228600">
              <a:spcBef>
                <a:spcPts val="0"/>
              </a:spcBef>
              <a:spcAft>
                <a:spcPts val="300"/>
              </a:spcAft>
              <a:buClr>
                <a:srgbClr val="992B2E"/>
              </a:buClr>
              <a:buFont typeface="Calibri" pitchFamily="34" charset="0"/>
              <a:buChar char="&gt;"/>
              <a:defRPr sz="1600" i="1">
                <a:solidFill>
                  <a:schemeClr val="accent5"/>
                </a:solidFill>
              </a:defRPr>
            </a:lvl4pPr>
            <a:lvl5pPr marL="2057400" indent="-228600">
              <a:spcBef>
                <a:spcPts val="0"/>
              </a:spcBef>
              <a:spcAft>
                <a:spcPts val="300"/>
              </a:spcAft>
              <a:buClr>
                <a:srgbClr val="992B2E"/>
              </a:buClr>
              <a:buFont typeface="Calibri" pitchFamily="34" charset="0"/>
              <a:buChar char="&gt;"/>
              <a:defRPr sz="1600" i="1">
                <a:solidFill>
                  <a:schemeClr val="accent5"/>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2"/>
            <a:r>
              <a:rPr lang="en-US" dirty="0">
                <a:solidFill>
                  <a:srgbClr val="002060"/>
                </a:solidFill>
              </a:rPr>
              <a:t>Reduced Time-To-Market</a:t>
            </a:r>
          </a:p>
          <a:p>
            <a:pPr lvl="2"/>
            <a:r>
              <a:rPr lang="en-US" dirty="0">
                <a:solidFill>
                  <a:srgbClr val="002060"/>
                </a:solidFill>
              </a:rPr>
              <a:t>Easier Certification / Qualification</a:t>
            </a:r>
          </a:p>
          <a:p>
            <a:pPr lvl="2"/>
            <a:r>
              <a:rPr lang="en-US" dirty="0">
                <a:solidFill>
                  <a:srgbClr val="002060"/>
                </a:solidFill>
              </a:rPr>
              <a:t>Verifiable savings of time and money</a:t>
            </a:r>
          </a:p>
        </p:txBody>
      </p:sp>
      <p:sp>
        <p:nvSpPr>
          <p:cNvPr id="52" name="Rounded Rectangle 51"/>
          <p:cNvSpPr/>
          <p:nvPr/>
        </p:nvSpPr>
        <p:spPr>
          <a:xfrm>
            <a:off x="4848842" y="1532594"/>
            <a:ext cx="3200400" cy="457200"/>
          </a:xfrm>
          <a:prstGeom prst="roundRect">
            <a:avLst>
              <a:gd name="adj" fmla="val 30230"/>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2833717" y="3163888"/>
            <a:ext cx="3200400" cy="457200"/>
          </a:xfrm>
          <a:prstGeom prst="roundRect">
            <a:avLst>
              <a:gd name="adj" fmla="val 30230"/>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559328" y="4656877"/>
            <a:ext cx="3200400" cy="457200"/>
          </a:xfrm>
          <a:prstGeom prst="roundRect">
            <a:avLst>
              <a:gd name="adj" fmla="val 30230"/>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
        <p:nvSpPr>
          <p:cNvPr id="22"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feld 1"/>
          <p:cNvSpPr txBox="1"/>
          <p:nvPr/>
        </p:nvSpPr>
        <p:spPr>
          <a:xfrm>
            <a:off x="7596336" y="3023156"/>
            <a:ext cx="1343701" cy="369332"/>
          </a:xfrm>
          <a:prstGeom prst="rect">
            <a:avLst/>
          </a:prstGeom>
          <a:noFill/>
        </p:spPr>
        <p:txBody>
          <a:bodyPr wrap="none" rtlCol="0">
            <a:spAutoFit/>
          </a:bodyPr>
          <a:lstStyle/>
          <a:p>
            <a:r>
              <a:rPr lang="de-DE" dirty="0" smtClean="0">
                <a:solidFill>
                  <a:srgbClr val="002060"/>
                </a:solidFill>
              </a:rPr>
              <a:t>Total </a:t>
            </a:r>
            <a:r>
              <a:rPr lang="de-DE" dirty="0" err="1" smtClean="0">
                <a:solidFill>
                  <a:srgbClr val="002060"/>
                </a:solidFill>
              </a:rPr>
              <a:t>Testing</a:t>
            </a:r>
            <a:endParaRPr lang="de-DE" dirty="0">
              <a:solidFill>
                <a:srgbClr val="002060"/>
              </a:solidFill>
            </a:endParaRPr>
          </a:p>
        </p:txBody>
      </p:sp>
    </p:spTree>
    <p:extLst>
      <p:ext uri="{BB962C8B-B14F-4D97-AF65-F5344CB8AC3E}">
        <p14:creationId xmlns:p14="http://schemas.microsoft.com/office/powerpoint/2010/main" xmlns="" val="218344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260648"/>
            <a:ext cx="8229600" cy="500062"/>
          </a:xfrm>
        </p:spPr>
        <p:txBody>
          <a:bodyPr>
            <a:noAutofit/>
          </a:bodyPr>
          <a:lstStyle/>
          <a:p>
            <a:r>
              <a:rPr lang="en-CA" dirty="0" smtClean="0"/>
              <a:t>Why test? In Software generally…</a:t>
            </a:r>
          </a:p>
        </p:txBody>
      </p:sp>
      <p:pic>
        <p:nvPicPr>
          <p:cNvPr id="16387" name="Picture 3"/>
          <p:cNvPicPr>
            <a:picLocks noChangeAspect="1"/>
          </p:cNvPicPr>
          <p:nvPr/>
        </p:nvPicPr>
        <p:blipFill>
          <a:blip r:embed="rId3" cstate="print"/>
          <a:srcRect/>
          <a:stretch>
            <a:fillRect/>
          </a:stretch>
        </p:blipFill>
        <p:spPr bwMode="auto">
          <a:xfrm>
            <a:off x="6608482" y="1452723"/>
            <a:ext cx="2023036" cy="4176464"/>
          </a:xfrm>
          <a:prstGeom prst="rect">
            <a:avLst/>
          </a:prstGeom>
          <a:noFill/>
          <a:ln w="9525">
            <a:noFill/>
            <a:miter lim="800000"/>
            <a:headEnd/>
            <a:tailEnd/>
          </a:ln>
        </p:spPr>
      </p:pic>
      <p:pic>
        <p:nvPicPr>
          <p:cNvPr id="16388" name="Picture 4" descr="therac-25.jpg"/>
          <p:cNvPicPr>
            <a:picLocks noChangeAspect="1"/>
          </p:cNvPicPr>
          <p:nvPr/>
        </p:nvPicPr>
        <p:blipFill>
          <a:blip r:embed="rId4" cstate="print"/>
          <a:srcRect/>
          <a:stretch>
            <a:fillRect/>
          </a:stretch>
        </p:blipFill>
        <p:spPr bwMode="auto">
          <a:xfrm>
            <a:off x="228600" y="1295400"/>
            <a:ext cx="2878138" cy="2133600"/>
          </a:xfrm>
          <a:prstGeom prst="rect">
            <a:avLst/>
          </a:prstGeom>
          <a:noFill/>
          <a:ln w="9525">
            <a:noFill/>
            <a:miter lim="800000"/>
            <a:headEnd/>
            <a:tailEnd/>
          </a:ln>
        </p:spPr>
      </p:pic>
      <p:pic>
        <p:nvPicPr>
          <p:cNvPr id="16389" name="Content Placeholder 3" descr="prius_crash.png"/>
          <p:cNvPicPr>
            <a:picLocks noChangeAspect="1"/>
          </p:cNvPicPr>
          <p:nvPr/>
        </p:nvPicPr>
        <p:blipFill>
          <a:blip r:embed="rId5" cstate="print"/>
          <a:srcRect/>
          <a:stretch>
            <a:fillRect/>
          </a:stretch>
        </p:blipFill>
        <p:spPr bwMode="auto">
          <a:xfrm>
            <a:off x="228600" y="3733800"/>
            <a:ext cx="3851275" cy="2133600"/>
          </a:xfrm>
          <a:prstGeom prst="rect">
            <a:avLst/>
          </a:prstGeom>
          <a:noFill/>
          <a:ln w="9525">
            <a:noFill/>
            <a:miter lim="800000"/>
            <a:headEnd/>
            <a:tailEnd/>
          </a:ln>
        </p:spPr>
      </p:pic>
      <p:sp>
        <p:nvSpPr>
          <p:cNvPr id="10" name="TextBox 9"/>
          <p:cNvSpPr txBox="1"/>
          <p:nvPr/>
        </p:nvSpPr>
        <p:spPr>
          <a:xfrm>
            <a:off x="3200400" y="1447800"/>
            <a:ext cx="2438400" cy="1477963"/>
          </a:xfrm>
          <a:prstGeom prst="rect">
            <a:avLst/>
          </a:prstGeom>
          <a:noFill/>
        </p:spPr>
        <p:txBody>
          <a:bodyPr>
            <a:spAutoFit/>
          </a:bodyPr>
          <a:lstStyle/>
          <a:p>
            <a:pPr>
              <a:defRPr/>
            </a:pPr>
            <a:r>
              <a:rPr lang="en-CA" b="1" dirty="0">
                <a:latin typeface="+mn-lt"/>
              </a:rPr>
              <a:t>Therac-25 Radiation Therapy Machine</a:t>
            </a:r>
          </a:p>
          <a:p>
            <a:pPr>
              <a:defRPr/>
            </a:pPr>
            <a:r>
              <a:rPr lang="en-CA" dirty="0">
                <a:latin typeface="+mn-lt"/>
              </a:rPr>
              <a:t>Death of 3 patients due to massive </a:t>
            </a:r>
            <a:r>
              <a:rPr lang="en-CA" dirty="0" smtClean="0">
                <a:latin typeface="+mn-lt"/>
              </a:rPr>
              <a:t>overdose </a:t>
            </a:r>
            <a:r>
              <a:rPr lang="en-CA" dirty="0">
                <a:latin typeface="+mn-lt"/>
              </a:rPr>
              <a:t>of radiation</a:t>
            </a:r>
          </a:p>
        </p:txBody>
      </p:sp>
      <p:sp>
        <p:nvSpPr>
          <p:cNvPr id="16391" name="TextBox 11"/>
          <p:cNvSpPr txBox="1">
            <a:spLocks noChangeArrowheads="1"/>
          </p:cNvSpPr>
          <p:nvPr/>
        </p:nvSpPr>
        <p:spPr bwMode="auto">
          <a:xfrm>
            <a:off x="6172200" y="5705475"/>
            <a:ext cx="2895600" cy="923925"/>
          </a:xfrm>
          <a:prstGeom prst="rect">
            <a:avLst/>
          </a:prstGeom>
          <a:noFill/>
          <a:ln w="9525">
            <a:noFill/>
            <a:miter lim="800000"/>
            <a:headEnd/>
            <a:tailEnd/>
          </a:ln>
        </p:spPr>
        <p:txBody>
          <a:bodyPr>
            <a:spAutoFit/>
          </a:bodyPr>
          <a:lstStyle/>
          <a:p>
            <a:r>
              <a:rPr lang="en-CA" b="1">
                <a:latin typeface="Calibri" pitchFamily="34" charset="0"/>
              </a:rPr>
              <a:t>Ariane 5 Flight 501</a:t>
            </a:r>
          </a:p>
          <a:p>
            <a:r>
              <a:rPr lang="en-CA">
                <a:latin typeface="Calibri" pitchFamily="34" charset="0"/>
              </a:rPr>
              <a:t>Loss of $370M spacecraft  </a:t>
            </a:r>
          </a:p>
          <a:p>
            <a:endParaRPr lang="en-CA"/>
          </a:p>
        </p:txBody>
      </p:sp>
      <p:sp>
        <p:nvSpPr>
          <p:cNvPr id="13" name="TextBox 12"/>
          <p:cNvSpPr txBox="1"/>
          <p:nvPr/>
        </p:nvSpPr>
        <p:spPr>
          <a:xfrm>
            <a:off x="4114800" y="4343400"/>
            <a:ext cx="2133600" cy="646113"/>
          </a:xfrm>
          <a:prstGeom prst="rect">
            <a:avLst/>
          </a:prstGeom>
          <a:noFill/>
        </p:spPr>
        <p:txBody>
          <a:bodyPr>
            <a:spAutoFit/>
          </a:bodyPr>
          <a:lstStyle/>
          <a:p>
            <a:pPr>
              <a:defRPr/>
            </a:pPr>
            <a:r>
              <a:rPr lang="en-CA" b="1" dirty="0">
                <a:latin typeface="+mn-lt"/>
              </a:rPr>
              <a:t>Toyota </a:t>
            </a:r>
            <a:r>
              <a:rPr lang="en-CA" b="1" dirty="0" err="1">
                <a:latin typeface="+mn-lt"/>
              </a:rPr>
              <a:t>Prius</a:t>
            </a:r>
            <a:endParaRPr lang="en-CA" b="1" dirty="0">
              <a:latin typeface="+mn-lt"/>
            </a:endParaRPr>
          </a:p>
          <a:p>
            <a:pPr>
              <a:defRPr/>
            </a:pPr>
            <a:r>
              <a:rPr lang="en-CA" dirty="0">
                <a:latin typeface="+mn-lt"/>
              </a:rPr>
              <a:t>100K+ vehicle recalls</a:t>
            </a:r>
          </a:p>
        </p:txBody>
      </p:sp>
    </p:spTree>
    <p:extLst>
      <p:ext uri="{BB962C8B-B14F-4D97-AF65-F5344CB8AC3E}">
        <p14:creationId xmlns:p14="http://schemas.microsoft.com/office/powerpoint/2010/main" xmlns="" val="88773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D8B9916F-AFAD-4D12-85B1-DCE8869DD7E0}" type="slidenum">
              <a:rPr lang="fr-FR" smtClean="0"/>
              <a:pPr/>
              <a:t>50</a:t>
            </a:fld>
            <a:endParaRPr lang="fr-FR" dirty="0"/>
          </a:p>
        </p:txBody>
      </p:sp>
      <p:sp>
        <p:nvSpPr>
          <p:cNvPr id="6" name="Rectangle 5"/>
          <p:cNvSpPr/>
          <p:nvPr/>
        </p:nvSpPr>
        <p:spPr>
          <a:xfrm>
            <a:off x="121152" y="3869059"/>
            <a:ext cx="4337088" cy="2440261"/>
          </a:xfrm>
          <a:prstGeom prst="rect">
            <a:avLst/>
          </a:prstGeom>
          <a:gradFill flip="none" rotWithShape="1">
            <a:gsLst>
              <a:gs pos="0">
                <a:srgbClr val="124C5C"/>
              </a:gs>
              <a:gs pos="50000">
                <a:srgbClr val="0A638E">
                  <a:tint val="44500"/>
                  <a:satMod val="160000"/>
                </a:srgbClr>
              </a:gs>
              <a:gs pos="100000">
                <a:srgbClr val="0A638E">
                  <a:tint val="23500"/>
                  <a:satMod val="160000"/>
                </a:srgbClr>
              </a:gs>
            </a:gsLst>
            <a:path path="circle">
              <a:fillToRect l="100000" b="100000"/>
            </a:path>
            <a:tileRect t="-100000" r="-100000"/>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Rectangle 6"/>
          <p:cNvSpPr/>
          <p:nvPr/>
        </p:nvSpPr>
        <p:spPr>
          <a:xfrm>
            <a:off x="121151" y="1196752"/>
            <a:ext cx="4337089" cy="2520280"/>
          </a:xfrm>
          <a:prstGeom prst="rect">
            <a:avLst/>
          </a:prstGeom>
          <a:gradFill flip="none" rotWithShape="1">
            <a:gsLst>
              <a:gs pos="0">
                <a:srgbClr val="365965">
                  <a:tint val="66000"/>
                  <a:satMod val="160000"/>
                </a:srgbClr>
              </a:gs>
              <a:gs pos="50000">
                <a:srgbClr val="365965">
                  <a:tint val="44500"/>
                  <a:satMod val="160000"/>
                </a:srgbClr>
              </a:gs>
              <a:gs pos="100000">
                <a:srgbClr val="365965">
                  <a:tint val="23500"/>
                  <a:satMod val="160000"/>
                </a:srgbClr>
              </a:gs>
            </a:gsLst>
            <a:path path="circle">
              <a:fillToRect l="100000" t="100000"/>
            </a:path>
            <a:tileRect r="-100000" b="-100000"/>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 name="Rectangle 7"/>
          <p:cNvSpPr/>
          <p:nvPr/>
        </p:nvSpPr>
        <p:spPr>
          <a:xfrm>
            <a:off x="4650273" y="3869059"/>
            <a:ext cx="4314215" cy="2440261"/>
          </a:xfrm>
          <a:prstGeom prst="rect">
            <a:avLst/>
          </a:prstGeom>
          <a:gradFill flip="none" rotWithShape="1">
            <a:gsLst>
              <a:gs pos="0">
                <a:srgbClr val="0A638E"/>
              </a:gs>
              <a:gs pos="50000">
                <a:srgbClr val="124C5C">
                  <a:tint val="44500"/>
                  <a:satMod val="160000"/>
                </a:srgbClr>
              </a:gs>
              <a:gs pos="100000">
                <a:srgbClr val="124C5C">
                  <a:tint val="23500"/>
                  <a:satMod val="160000"/>
                </a:srgbClr>
              </a:gs>
            </a:gsLst>
            <a:path path="circle">
              <a:fillToRect r="100000" b="100000"/>
            </a:path>
            <a:tileRect l="-100000" t="-100000"/>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 name="Rectangle 8"/>
          <p:cNvSpPr/>
          <p:nvPr/>
        </p:nvSpPr>
        <p:spPr>
          <a:xfrm>
            <a:off x="4650526" y="1196752"/>
            <a:ext cx="4313962" cy="2520040"/>
          </a:xfrm>
          <a:prstGeom prst="rect">
            <a:avLst/>
          </a:prstGeom>
          <a:gradFill flip="none" rotWithShape="1">
            <a:gsLst>
              <a:gs pos="0">
                <a:srgbClr val="3E4F58"/>
              </a:gs>
              <a:gs pos="50000">
                <a:srgbClr val="3E4F58">
                  <a:tint val="44500"/>
                  <a:satMod val="160000"/>
                </a:srgbClr>
              </a:gs>
              <a:gs pos="100000">
                <a:srgbClr val="3E4F58">
                  <a:tint val="23500"/>
                  <a:satMod val="160000"/>
                </a:srgbClr>
              </a:gs>
            </a:gsLst>
            <a:path path="circle">
              <a:fillToRect t="100000" r="100000"/>
            </a:path>
            <a:tileRect l="-100000" b="-100000"/>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fr-FR" dirty="0"/>
          </a:p>
        </p:txBody>
      </p:sp>
      <p:pic>
        <p:nvPicPr>
          <p:cNvPr id="10" name="Image 9"/>
          <p:cNvPicPr>
            <a:picLocks noChangeAspect="1"/>
          </p:cNvPicPr>
          <p:nvPr/>
        </p:nvPicPr>
        <p:blipFill rotWithShape="1">
          <a:blip r:embed="rId3" cstate="print">
            <a:extLst>
              <a:ext uri="{28A0092B-C50C-407E-A947-70E740481C1C}">
                <a14:useLocalDpi xmlns:a14="http://schemas.microsoft.com/office/drawing/2010/main" xmlns="" val="0"/>
              </a:ext>
            </a:extLst>
          </a:blip>
          <a:srcRect l="13378" t="14499"/>
          <a:stretch/>
        </p:blipFill>
        <p:spPr>
          <a:xfrm>
            <a:off x="1969615" y="1916832"/>
            <a:ext cx="5204769" cy="3993881"/>
          </a:xfrm>
          <a:prstGeom prst="rect">
            <a:avLst/>
          </a:prstGeom>
        </p:spPr>
      </p:pic>
      <p:sp>
        <p:nvSpPr>
          <p:cNvPr id="11" name="Rectangle 10"/>
          <p:cNvSpPr/>
          <p:nvPr/>
        </p:nvSpPr>
        <p:spPr>
          <a:xfrm>
            <a:off x="5491473" y="1340768"/>
            <a:ext cx="2608919" cy="430887"/>
          </a:xfrm>
          <a:prstGeom prst="rect">
            <a:avLst/>
          </a:prstGeom>
        </p:spPr>
        <p:txBody>
          <a:bodyPr wrap="none">
            <a:spAutoFit/>
          </a:bodyPr>
          <a:lstStyle/>
          <a:p>
            <a:pPr algn="r">
              <a:defRPr/>
            </a:pPr>
            <a:r>
              <a:rPr lang="fr-FR" sz="2200" b="1" dirty="0" smtClean="0">
                <a:solidFill>
                  <a:schemeClr val="bg1"/>
                </a:solidFill>
              </a:rPr>
              <a:t>Business </a:t>
            </a:r>
            <a:r>
              <a:rPr lang="fr-FR" sz="2200" b="1" dirty="0">
                <a:solidFill>
                  <a:schemeClr val="bg1"/>
                </a:solidFill>
              </a:rPr>
              <a:t>Intelligence</a:t>
            </a:r>
          </a:p>
        </p:txBody>
      </p:sp>
      <p:sp>
        <p:nvSpPr>
          <p:cNvPr id="12" name="Rectangle 11"/>
          <p:cNvSpPr/>
          <p:nvPr/>
        </p:nvSpPr>
        <p:spPr>
          <a:xfrm>
            <a:off x="4708886" y="5385410"/>
            <a:ext cx="4097938" cy="430887"/>
          </a:xfrm>
          <a:prstGeom prst="rect">
            <a:avLst/>
          </a:prstGeom>
        </p:spPr>
        <p:txBody>
          <a:bodyPr wrap="square">
            <a:spAutoFit/>
          </a:bodyPr>
          <a:lstStyle/>
          <a:p>
            <a:pPr algn="ctr">
              <a:defRPr/>
            </a:pPr>
            <a:r>
              <a:rPr lang="fr-FR" sz="2200" b="1" dirty="0" smtClean="0">
                <a:solidFill>
                  <a:schemeClr val="bg1"/>
                </a:solidFill>
              </a:rPr>
              <a:t>Dashboard</a:t>
            </a:r>
          </a:p>
        </p:txBody>
      </p:sp>
      <p:sp>
        <p:nvSpPr>
          <p:cNvPr id="13" name="Rectangle 12"/>
          <p:cNvSpPr/>
          <p:nvPr/>
        </p:nvSpPr>
        <p:spPr>
          <a:xfrm>
            <a:off x="121152" y="1340768"/>
            <a:ext cx="4337088" cy="430887"/>
          </a:xfrm>
          <a:prstGeom prst="rect">
            <a:avLst/>
          </a:prstGeom>
        </p:spPr>
        <p:txBody>
          <a:bodyPr wrap="square">
            <a:spAutoFit/>
          </a:bodyPr>
          <a:lstStyle/>
          <a:p>
            <a:pPr algn="ctr">
              <a:defRPr/>
            </a:pPr>
            <a:r>
              <a:rPr lang="en-US" sz="2200" b="1" dirty="0" smtClean="0">
                <a:solidFill>
                  <a:schemeClr val="bg1"/>
                </a:solidFill>
              </a:rPr>
              <a:t>Code analyzers and other tools</a:t>
            </a:r>
          </a:p>
        </p:txBody>
      </p:sp>
      <p:sp>
        <p:nvSpPr>
          <p:cNvPr id="14" name="Rectangle 13"/>
          <p:cNvSpPr/>
          <p:nvPr/>
        </p:nvSpPr>
        <p:spPr>
          <a:xfrm>
            <a:off x="1348101" y="5385410"/>
            <a:ext cx="1783886" cy="430887"/>
          </a:xfrm>
          <a:prstGeom prst="rect">
            <a:avLst/>
          </a:prstGeom>
        </p:spPr>
        <p:txBody>
          <a:bodyPr wrap="none">
            <a:spAutoFit/>
          </a:bodyPr>
          <a:lstStyle/>
          <a:p>
            <a:pPr algn="ctr">
              <a:defRPr/>
            </a:pPr>
            <a:r>
              <a:rPr lang="en-US" sz="2200" b="1" dirty="0" smtClean="0">
                <a:solidFill>
                  <a:schemeClr val="bg1"/>
                </a:solidFill>
              </a:rPr>
              <a:t>Capitalization</a:t>
            </a:r>
            <a:endParaRPr lang="en-US" sz="2200" b="1" dirty="0">
              <a:solidFill>
                <a:schemeClr val="bg1"/>
              </a:solidFill>
            </a:endParaRPr>
          </a:p>
        </p:txBody>
      </p:sp>
      <p:sp>
        <p:nvSpPr>
          <p:cNvPr id="16" name="Title 15"/>
          <p:cNvSpPr>
            <a:spLocks noGrp="1"/>
          </p:cNvSpPr>
          <p:nvPr>
            <p:ph type="title"/>
          </p:nvPr>
        </p:nvSpPr>
        <p:spPr/>
        <p:txBody>
          <a:bodyPr>
            <a:normAutofit/>
          </a:bodyPr>
          <a:lstStyle/>
          <a:p>
            <a:r>
              <a:rPr lang="en-CA" dirty="0" err="1" smtClean="0"/>
              <a:t>Dashboarding</a:t>
            </a:r>
            <a:endParaRPr lang="en-GB" dirty="0"/>
          </a:p>
        </p:txBody>
      </p:sp>
    </p:spTree>
    <p:extLst>
      <p:ext uri="{BB962C8B-B14F-4D97-AF65-F5344CB8AC3E}">
        <p14:creationId xmlns:p14="http://schemas.microsoft.com/office/powerpoint/2010/main" xmlns="" val="3603948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1" nodeType="clickEffect">
                                  <p:stCondLst>
                                    <p:cond delay="0"/>
                                  </p:stCondLst>
                                  <p:childTnLst>
                                    <p:animMotion origin="layout" path="M -2.77778E-6 -5.82794E-7 L 0.2441 0.14177 " pathEditMode="relative" rAng="0" ptsTypes="AA">
                                      <p:cBhvr>
                                        <p:cTn id="26" dur="2000" fill="hold"/>
                                        <p:tgtEl>
                                          <p:spTgt spid="7"/>
                                        </p:tgtEl>
                                        <p:attrNameLst>
                                          <p:attrName>ppt_x</p:attrName>
                                          <p:attrName>ppt_y</p:attrName>
                                        </p:attrNameLst>
                                      </p:cBhvr>
                                      <p:rCtr x="12205" y="7077"/>
                                    </p:animMotion>
                                  </p:childTnLst>
                                </p:cTn>
                              </p:par>
                              <p:par>
                                <p:cTn id="27" presetID="56" presetClass="path" presetSubtype="0" accel="50000" decel="50000" fill="hold" grpId="1" nodeType="withEffect">
                                  <p:stCondLst>
                                    <p:cond delay="0"/>
                                  </p:stCondLst>
                                  <p:childTnLst>
                                    <p:animMotion origin="layout" path="M -0.25 0.14177 L -0.01076 0.00324 " pathEditMode="relative" rAng="0" ptsTypes="AA">
                                      <p:cBhvr>
                                        <p:cTn id="28" dur="2000" spd="-100000" fill="hold"/>
                                        <p:tgtEl>
                                          <p:spTgt spid="9"/>
                                        </p:tgtEl>
                                        <p:attrNameLst>
                                          <p:attrName>ppt_x</p:attrName>
                                          <p:attrName>ppt_y</p:attrName>
                                        </p:attrNameLst>
                                      </p:cBhvr>
                                      <p:rCtr x="11962" y="-6938"/>
                                    </p:animMotion>
                                  </p:childTnLst>
                                </p:cTn>
                              </p:par>
                              <p:par>
                                <p:cTn id="29" presetID="56" presetClass="path" presetSubtype="0" accel="50000" decel="50000" fill="hold" grpId="1" nodeType="withEffect">
                                  <p:stCondLst>
                                    <p:cond delay="0"/>
                                  </p:stCondLst>
                                  <p:childTnLst>
                                    <p:animMotion origin="layout" path="M -0.01025 -0.01087 L 0.24184 -0.24167 " pathEditMode="relative" rAng="0" ptsTypes="AA">
                                      <p:cBhvr>
                                        <p:cTn id="30" dur="2000" fill="hold"/>
                                        <p:tgtEl>
                                          <p:spTgt spid="6"/>
                                        </p:tgtEl>
                                        <p:attrNameLst>
                                          <p:attrName>ppt_x</p:attrName>
                                          <p:attrName>ppt_y</p:attrName>
                                        </p:attrNameLst>
                                      </p:cBhvr>
                                      <p:rCtr x="12604" y="-11540"/>
                                    </p:animMotion>
                                  </p:childTnLst>
                                </p:cTn>
                              </p:par>
                              <p:par>
                                <p:cTn id="31" presetID="49" presetClass="path" presetSubtype="0" accel="50000" decel="50000" fill="hold" grpId="1" nodeType="withEffect">
                                  <p:stCondLst>
                                    <p:cond delay="0"/>
                                  </p:stCondLst>
                                  <p:childTnLst>
                                    <p:animMotion origin="layout" path="M -0.25225 -0.24167 L -0.00816 -0.00046 " pathEditMode="relative" rAng="0" ptsTypes="AA">
                                      <p:cBhvr>
                                        <p:cTn id="32" dur="2000" spd="-100000" fill="hold"/>
                                        <p:tgtEl>
                                          <p:spTgt spid="8"/>
                                        </p:tgtEl>
                                        <p:attrNameLst>
                                          <p:attrName>ppt_x</p:attrName>
                                          <p:attrName>ppt_y</p:attrName>
                                        </p:attrNameLst>
                                      </p:cBhvr>
                                      <p:rCtr x="12205" y="12049"/>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Architectural analysis</a:t>
            </a:r>
            <a:endParaRPr lang="en-GB"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255048"/>
            <a:ext cx="7772400" cy="5126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6354416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Defect density</a:t>
            </a:r>
            <a:endParaRPr lang="en-GB" dirty="0"/>
          </a:p>
        </p:txBody>
      </p:sp>
      <p:sp>
        <p:nvSpPr>
          <p:cNvPr id="3" name="Content Placeholder 2"/>
          <p:cNvSpPr>
            <a:spLocks noGrp="1"/>
          </p:cNvSpPr>
          <p:nvPr>
            <p:ph idx="1"/>
          </p:nvPr>
        </p:nvSpPr>
        <p:spPr>
          <a:xfrm>
            <a:off x="0" y="1196752"/>
            <a:ext cx="9144000" cy="5184576"/>
          </a:xfrm>
        </p:spPr>
        <p:txBody>
          <a:bodyPr>
            <a:normAutofit/>
          </a:bodyPr>
          <a:lstStyle/>
          <a:p>
            <a:endParaRPr lang="en-GB" sz="2400" dirty="0"/>
          </a:p>
          <a:p>
            <a:pPr marL="0" indent="0">
              <a:buNone/>
            </a:pPr>
            <a:endParaRPr lang="en-GB" sz="2000" dirty="0"/>
          </a:p>
        </p:txBody>
      </p:sp>
      <p:sp>
        <p:nvSpPr>
          <p:cNvPr id="4" name="Slide Number Placeholder 3"/>
          <p:cNvSpPr>
            <a:spLocks noGrp="1"/>
          </p:cNvSpPr>
          <p:nvPr>
            <p:ph type="sldNum" sz="quarter" idx="12"/>
          </p:nvPr>
        </p:nvSpPr>
        <p:spPr/>
        <p:txBody>
          <a:bodyPr/>
          <a:lstStyle/>
          <a:p>
            <a:fld id="{9486F17F-F916-4D71-813A-6D4335E3F5DE}" type="slidenum">
              <a:rPr lang="en-GB" smtClean="0"/>
              <a:pPr/>
              <a:t>52</a:t>
            </a:fld>
            <a:endParaRPr lang="en-GB"/>
          </a:p>
        </p:txBody>
      </p:sp>
      <p:pic>
        <p:nvPicPr>
          <p:cNvPr id="5" name="Grafik 4"/>
          <p:cNvPicPr>
            <a:picLocks noChangeAspect="1"/>
          </p:cNvPicPr>
          <p:nvPr/>
        </p:nvPicPr>
        <p:blipFill>
          <a:blip r:embed="rId3" cstate="print"/>
          <a:stretch>
            <a:fillRect/>
          </a:stretch>
        </p:blipFill>
        <p:spPr>
          <a:xfrm>
            <a:off x="184245" y="1412776"/>
            <a:ext cx="8775509" cy="2722658"/>
          </a:xfrm>
          <a:prstGeom prst="rect">
            <a:avLst/>
          </a:prstGeom>
        </p:spPr>
      </p:pic>
      <p:pic>
        <p:nvPicPr>
          <p:cNvPr id="7" name="Grafik 6"/>
          <p:cNvPicPr>
            <a:picLocks noChangeAspect="1"/>
          </p:cNvPicPr>
          <p:nvPr/>
        </p:nvPicPr>
        <p:blipFill>
          <a:blip r:embed="rId4" cstate="print"/>
          <a:stretch>
            <a:fillRect/>
          </a:stretch>
        </p:blipFill>
        <p:spPr>
          <a:xfrm>
            <a:off x="184245" y="4291593"/>
            <a:ext cx="2143125" cy="1933575"/>
          </a:xfrm>
          <a:prstGeom prst="rect">
            <a:avLst/>
          </a:prstGeom>
        </p:spPr>
      </p:pic>
      <p:sp>
        <p:nvSpPr>
          <p:cNvPr id="10" name="Textfeld 9"/>
          <p:cNvSpPr txBox="1"/>
          <p:nvPr/>
        </p:nvSpPr>
        <p:spPr>
          <a:xfrm>
            <a:off x="5868144" y="4869160"/>
            <a:ext cx="2880320" cy="1384995"/>
          </a:xfrm>
          <a:prstGeom prst="rect">
            <a:avLst/>
          </a:prstGeom>
          <a:noFill/>
        </p:spPr>
        <p:txBody>
          <a:bodyPr wrap="square" rtlCol="0">
            <a:spAutoFit/>
          </a:bodyPr>
          <a:lstStyle/>
          <a:p>
            <a:r>
              <a:rPr lang="de-DE" sz="2800" dirty="0" err="1" smtClean="0">
                <a:solidFill>
                  <a:srgbClr val="002060"/>
                </a:solidFill>
              </a:rPr>
              <a:t>Heatmap</a:t>
            </a:r>
            <a:r>
              <a:rPr lang="de-DE" sz="2800" dirty="0" smtClean="0">
                <a:solidFill>
                  <a:srgbClr val="002060"/>
                </a:solidFill>
              </a:rPr>
              <a:t> </a:t>
            </a:r>
            <a:r>
              <a:rPr lang="de-DE" sz="2800" dirty="0" err="1" smtClean="0">
                <a:solidFill>
                  <a:srgbClr val="002060"/>
                </a:solidFill>
              </a:rPr>
              <a:t>showing</a:t>
            </a:r>
            <a:r>
              <a:rPr lang="de-DE" sz="2800" dirty="0" smtClean="0">
                <a:solidFill>
                  <a:srgbClr val="002060"/>
                </a:solidFill>
              </a:rPr>
              <a:t> </a:t>
            </a:r>
            <a:r>
              <a:rPr lang="de-DE" sz="2800" dirty="0" err="1" smtClean="0">
                <a:solidFill>
                  <a:srgbClr val="002060"/>
                </a:solidFill>
              </a:rPr>
              <a:t>areas</a:t>
            </a:r>
            <a:r>
              <a:rPr lang="de-DE" sz="2800" dirty="0" smtClean="0">
                <a:solidFill>
                  <a:srgbClr val="002060"/>
                </a:solidFill>
              </a:rPr>
              <a:t> </a:t>
            </a:r>
            <a:r>
              <a:rPr lang="de-DE" sz="2800" dirty="0" err="1" smtClean="0">
                <a:solidFill>
                  <a:srgbClr val="002060"/>
                </a:solidFill>
              </a:rPr>
              <a:t>of</a:t>
            </a:r>
            <a:r>
              <a:rPr lang="de-DE" sz="2800" dirty="0" smtClean="0">
                <a:solidFill>
                  <a:srgbClr val="002060"/>
                </a:solidFill>
              </a:rPr>
              <a:t> </a:t>
            </a:r>
            <a:r>
              <a:rPr lang="de-DE" sz="2800" dirty="0" err="1" smtClean="0">
                <a:solidFill>
                  <a:srgbClr val="002060"/>
                </a:solidFill>
              </a:rPr>
              <a:t>greatest</a:t>
            </a:r>
            <a:r>
              <a:rPr lang="de-DE" sz="2800" dirty="0" smtClean="0">
                <a:solidFill>
                  <a:srgbClr val="002060"/>
                </a:solidFill>
              </a:rPr>
              <a:t> </a:t>
            </a:r>
          </a:p>
          <a:p>
            <a:r>
              <a:rPr lang="de-DE" sz="2800" dirty="0" smtClean="0">
                <a:solidFill>
                  <a:srgbClr val="002060"/>
                </a:solidFill>
              </a:rPr>
              <a:t>concern</a:t>
            </a:r>
            <a:endParaRPr lang="de-DE" sz="2800" dirty="0">
              <a:solidFill>
                <a:srgbClr val="002060"/>
              </a:solidFill>
            </a:endParaRPr>
          </a:p>
        </p:txBody>
      </p:sp>
    </p:spTree>
    <p:extLst>
      <p:ext uri="{BB962C8B-B14F-4D97-AF65-F5344CB8AC3E}">
        <p14:creationId xmlns:p14="http://schemas.microsoft.com/office/powerpoint/2010/main" xmlns="" val="938292453"/>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Build analysis &amp; acceleration</a:t>
            </a:r>
            <a:endParaRPr lang="en-GB" dirty="0"/>
          </a:p>
        </p:txBody>
      </p:sp>
      <p:sp>
        <p:nvSpPr>
          <p:cNvPr id="4" name="Slide Number Placeholder 3"/>
          <p:cNvSpPr>
            <a:spLocks noGrp="1"/>
          </p:cNvSpPr>
          <p:nvPr>
            <p:ph type="sldNum" sz="quarter" idx="12"/>
          </p:nvPr>
        </p:nvSpPr>
        <p:spPr/>
        <p:txBody>
          <a:bodyPr/>
          <a:lstStyle/>
          <a:p>
            <a:fld id="{9486F17F-F916-4D71-813A-6D4335E3F5DE}" type="slidenum">
              <a:rPr lang="en-GB" smtClean="0"/>
              <a:pPr/>
              <a:t>53</a:t>
            </a:fld>
            <a:endParaRPr lang="en-GB"/>
          </a:p>
        </p:txBody>
      </p:sp>
      <p:pic>
        <p:nvPicPr>
          <p:cNvPr id="1026" name="Picture 2" descr="C:\Users\steve.howard\Desktop\Siemens\EA1.JPG"/>
          <p:cNvPicPr>
            <a:picLocks noChangeAspect="1" noChangeArrowheads="1"/>
          </p:cNvPicPr>
          <p:nvPr/>
        </p:nvPicPr>
        <p:blipFill>
          <a:blip r:embed="rId2" cstate="print"/>
          <a:srcRect/>
          <a:stretch>
            <a:fillRect/>
          </a:stretch>
        </p:blipFill>
        <p:spPr bwMode="auto">
          <a:xfrm>
            <a:off x="136079" y="1340768"/>
            <a:ext cx="8612385" cy="4968552"/>
          </a:xfrm>
          <a:prstGeom prst="rect">
            <a:avLst/>
          </a:prstGeom>
          <a:noFill/>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Release management automation</a:t>
            </a:r>
            <a:endParaRPr lang="en-GB" dirty="0"/>
          </a:p>
        </p:txBody>
      </p:sp>
      <p:sp>
        <p:nvSpPr>
          <p:cNvPr id="4" name="Slide Number Placeholder 3"/>
          <p:cNvSpPr>
            <a:spLocks noGrp="1"/>
          </p:cNvSpPr>
          <p:nvPr>
            <p:ph type="sldNum" sz="quarter" idx="12"/>
          </p:nvPr>
        </p:nvSpPr>
        <p:spPr/>
        <p:txBody>
          <a:bodyPr/>
          <a:lstStyle/>
          <a:p>
            <a:fld id="{9486F17F-F916-4D71-813A-6D4335E3F5DE}" type="slidenum">
              <a:rPr lang="en-GB" smtClean="0"/>
              <a:pPr/>
              <a:t>54</a:t>
            </a:fld>
            <a:endParaRPr lang="en-GB"/>
          </a:p>
        </p:txBody>
      </p:sp>
      <p:pic>
        <p:nvPicPr>
          <p:cNvPr id="2050" name="Picture 2" descr="https://www.electric-cloud.com/img/products/ElectricCommander01.png"/>
          <p:cNvPicPr>
            <a:picLocks noChangeAspect="1" noChangeArrowheads="1"/>
          </p:cNvPicPr>
          <p:nvPr/>
        </p:nvPicPr>
        <p:blipFill>
          <a:blip r:embed="rId2" cstate="print"/>
          <a:srcRect/>
          <a:stretch>
            <a:fillRect/>
          </a:stretch>
        </p:blipFill>
        <p:spPr bwMode="auto">
          <a:xfrm>
            <a:off x="155575" y="1196752"/>
            <a:ext cx="5191125" cy="3895725"/>
          </a:xfrm>
          <a:prstGeom prst="rect">
            <a:avLst/>
          </a:prstGeom>
          <a:noFill/>
        </p:spPr>
      </p:pic>
      <p:pic>
        <p:nvPicPr>
          <p:cNvPr id="2052" name="Picture 4" descr="http://www.electric-cloud.com/blog/wp-content/uploads/2012/05/blogslide.png"/>
          <p:cNvPicPr>
            <a:picLocks noChangeAspect="1" noChangeArrowheads="1"/>
          </p:cNvPicPr>
          <p:nvPr/>
        </p:nvPicPr>
        <p:blipFill>
          <a:blip r:embed="rId3" cstate="print"/>
          <a:srcRect/>
          <a:stretch>
            <a:fillRect/>
          </a:stretch>
        </p:blipFill>
        <p:spPr bwMode="auto">
          <a:xfrm>
            <a:off x="3131840" y="3179711"/>
            <a:ext cx="5789161" cy="2952328"/>
          </a:xfrm>
          <a:prstGeom prst="rect">
            <a:avLst/>
          </a:prstGeom>
          <a:noFill/>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20000"/>
          </a:bodyPr>
          <a:lstStyle/>
          <a:p>
            <a:endParaRPr lang="en-US" dirty="0" smtClean="0">
              <a:solidFill>
                <a:srgbClr val="002060"/>
              </a:solidFill>
            </a:endParaRPr>
          </a:p>
          <a:p>
            <a:r>
              <a:rPr lang="en-US" dirty="0" smtClean="0">
                <a:solidFill>
                  <a:srgbClr val="002060"/>
                </a:solidFill>
              </a:rPr>
              <a:t>Fully automates harness generation  to support low-level module testing</a:t>
            </a:r>
          </a:p>
          <a:p>
            <a:pPr lvl="1"/>
            <a:endParaRPr lang="en-US" dirty="0" smtClean="0">
              <a:solidFill>
                <a:srgbClr val="002060"/>
              </a:solidFill>
            </a:endParaRPr>
          </a:p>
          <a:p>
            <a:r>
              <a:rPr lang="en-US" dirty="0">
                <a:solidFill>
                  <a:srgbClr val="002060"/>
                </a:solidFill>
              </a:rPr>
              <a:t>Supports </a:t>
            </a:r>
            <a:r>
              <a:rPr lang="en-US" dirty="0" smtClean="0">
                <a:solidFill>
                  <a:srgbClr val="002060"/>
                </a:solidFill>
              </a:rPr>
              <a:t>and fully automates integration with a </a:t>
            </a:r>
            <a:r>
              <a:rPr lang="en-US" dirty="0">
                <a:solidFill>
                  <a:srgbClr val="002060"/>
                </a:solidFill>
              </a:rPr>
              <a:t>wide array of embedded </a:t>
            </a:r>
            <a:r>
              <a:rPr lang="en-US" dirty="0" smtClean="0">
                <a:solidFill>
                  <a:srgbClr val="002060"/>
                </a:solidFill>
              </a:rPr>
              <a:t>targets</a:t>
            </a:r>
          </a:p>
          <a:p>
            <a:pPr lvl="1"/>
            <a:endParaRPr lang="en-US" dirty="0" smtClean="0">
              <a:solidFill>
                <a:srgbClr val="002060"/>
              </a:solidFill>
            </a:endParaRPr>
          </a:p>
          <a:p>
            <a:r>
              <a:rPr lang="en-US" dirty="0" smtClean="0">
                <a:solidFill>
                  <a:srgbClr val="002060"/>
                </a:solidFill>
              </a:rPr>
              <a:t>Allows </a:t>
            </a:r>
            <a:r>
              <a:rPr lang="en-US" dirty="0">
                <a:solidFill>
                  <a:srgbClr val="002060"/>
                </a:solidFill>
              </a:rPr>
              <a:t>stand-alone code coverage to support testing legacy </a:t>
            </a:r>
            <a:r>
              <a:rPr lang="en-US" dirty="0" smtClean="0">
                <a:solidFill>
                  <a:srgbClr val="002060"/>
                </a:solidFill>
              </a:rPr>
              <a:t>code</a:t>
            </a:r>
          </a:p>
          <a:p>
            <a:pPr lvl="1"/>
            <a:endParaRPr lang="en-US" dirty="0" smtClean="0">
              <a:solidFill>
                <a:srgbClr val="002060"/>
              </a:solidFill>
            </a:endParaRPr>
          </a:p>
          <a:p>
            <a:r>
              <a:rPr lang="en-US" dirty="0" smtClean="0">
                <a:solidFill>
                  <a:srgbClr val="002060"/>
                </a:solidFill>
              </a:rPr>
              <a:t>Integrates with your existing requirements-tracking tool to support requirements traceability</a:t>
            </a:r>
          </a:p>
          <a:p>
            <a:pPr lvl="1"/>
            <a:endParaRPr lang="en-US" dirty="0" smtClean="0">
              <a:solidFill>
                <a:srgbClr val="002060"/>
              </a:solidFill>
            </a:endParaRPr>
          </a:p>
        </p:txBody>
      </p:sp>
      <p:sp>
        <p:nvSpPr>
          <p:cNvPr id="3" name="Title 2"/>
          <p:cNvSpPr>
            <a:spLocks noGrp="1"/>
          </p:cNvSpPr>
          <p:nvPr>
            <p:ph type="title"/>
          </p:nvPr>
        </p:nvSpPr>
        <p:spPr/>
        <p:txBody>
          <a:bodyPr>
            <a:normAutofit/>
          </a:bodyPr>
          <a:lstStyle/>
          <a:p>
            <a:r>
              <a:rPr lang="en-US" sz="2800" dirty="0" smtClean="0"/>
              <a:t>Characteristics of an Ideal Dynamic Analysis System</a:t>
            </a:r>
            <a:endParaRPr lang="en-US" sz="2800" dirty="0"/>
          </a:p>
        </p:txBody>
      </p:sp>
    </p:spTree>
    <p:extLst>
      <p:ext uri="{BB962C8B-B14F-4D97-AF65-F5344CB8AC3E}">
        <p14:creationId xmlns:p14="http://schemas.microsoft.com/office/powerpoint/2010/main" xmlns="" val="3216047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002060"/>
                </a:solidFill>
              </a:rPr>
              <a:t>Regression Testing </a:t>
            </a:r>
            <a:r>
              <a:rPr lang="en-US" dirty="0">
                <a:solidFill>
                  <a:srgbClr val="002060"/>
                </a:solidFill>
              </a:rPr>
              <a:t>leads to Better Quality!</a:t>
            </a:r>
          </a:p>
        </p:txBody>
      </p:sp>
      <p:sp>
        <p:nvSpPr>
          <p:cNvPr id="5" name="Rectangle 4"/>
          <p:cNvSpPr/>
          <p:nvPr/>
        </p:nvSpPr>
        <p:spPr>
          <a:xfrm>
            <a:off x="274639" y="3432175"/>
            <a:ext cx="8599486" cy="1754326"/>
          </a:xfrm>
          <a:prstGeom prst="rect">
            <a:avLst/>
          </a:prstGeom>
        </p:spPr>
        <p:txBody>
          <a:bodyPr wrap="square">
            <a:spAutoFit/>
          </a:bodyPr>
          <a:lstStyle/>
          <a:p>
            <a:r>
              <a:rPr lang="en-US" b="1" i="1" dirty="0" smtClean="0">
                <a:solidFill>
                  <a:srgbClr val="FF0000"/>
                </a:solidFill>
              </a:rPr>
              <a:t>An ideal platform should…</a:t>
            </a:r>
          </a:p>
          <a:p>
            <a:endParaRPr lang="en-US" dirty="0"/>
          </a:p>
          <a:p>
            <a:pPr marL="285750" indent="-285750">
              <a:buFont typeface="Arial" pitchFamily="34" charset="0"/>
              <a:buChar char="•"/>
            </a:pPr>
            <a:r>
              <a:rPr lang="en-US" dirty="0">
                <a:solidFill>
                  <a:srgbClr val="002060"/>
                </a:solidFill>
              </a:rPr>
              <a:t>Provide a full command line interface to support test repeatability and integration with existing testing </a:t>
            </a:r>
            <a:r>
              <a:rPr lang="en-US" dirty="0" smtClean="0">
                <a:solidFill>
                  <a:srgbClr val="002060"/>
                </a:solidFill>
              </a:rPr>
              <a:t>infrastructure</a:t>
            </a:r>
          </a:p>
          <a:p>
            <a:pPr marL="285750" indent="-285750">
              <a:buFont typeface="Arial" pitchFamily="34" charset="0"/>
              <a:buChar char="•"/>
            </a:pPr>
            <a:endParaRPr lang="en-US" dirty="0">
              <a:solidFill>
                <a:srgbClr val="002060"/>
              </a:solidFill>
            </a:endParaRPr>
          </a:p>
          <a:p>
            <a:pPr marL="285750" lvl="1" indent="-285750">
              <a:buFont typeface="Arial" pitchFamily="34" charset="0"/>
              <a:buChar char="•"/>
            </a:pPr>
            <a:r>
              <a:rPr lang="en-US" dirty="0">
                <a:solidFill>
                  <a:srgbClr val="002060"/>
                </a:solidFill>
              </a:rPr>
              <a:t>Encourages continuous integration and test </a:t>
            </a:r>
            <a:r>
              <a:rPr lang="en-US" dirty="0" smtClean="0">
                <a:solidFill>
                  <a:srgbClr val="002060"/>
                </a:solidFill>
              </a:rPr>
              <a:t>repeatability</a:t>
            </a:r>
            <a:endParaRPr lang="en-US" dirty="0">
              <a:solidFill>
                <a:srgbClr val="002060"/>
              </a:solidFill>
            </a:endParaRPr>
          </a:p>
        </p:txBody>
      </p:sp>
      <p:sp>
        <p:nvSpPr>
          <p:cNvPr id="6" name="Rounded Rectangle 5"/>
          <p:cNvSpPr/>
          <p:nvPr/>
        </p:nvSpPr>
        <p:spPr>
          <a:xfrm>
            <a:off x="1892758" y="1588696"/>
            <a:ext cx="5363248" cy="1371600"/>
          </a:xfrm>
          <a:prstGeom prst="roundRect">
            <a:avLst>
              <a:gd name="adj" fmla="val 9749"/>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en-US" altLang="en-US" sz="1600" i="1" dirty="0">
                <a:solidFill>
                  <a:srgbClr val="002060"/>
                </a:solidFill>
                <a:latin typeface="Times New Roman" pitchFamily="18" charset="0"/>
                <a:cs typeface="Times New Roman" pitchFamily="18" charset="0"/>
              </a:rPr>
              <a:t>“79% of all software errors in medical devices arise from the addition of new functionality and regression testing </a:t>
            </a:r>
            <a:r>
              <a:rPr lang="en-US" altLang="en-US" sz="1600" i="1" dirty="0" smtClean="0">
                <a:solidFill>
                  <a:srgbClr val="002060"/>
                </a:solidFill>
                <a:latin typeface="Times New Roman" pitchFamily="18" charset="0"/>
                <a:cs typeface="Times New Roman" pitchFamily="18" charset="0"/>
              </a:rPr>
              <a:t>issues.”</a:t>
            </a:r>
          </a:p>
          <a:p>
            <a:r>
              <a:rPr lang="en-US" altLang="en-US" sz="1600" i="1" dirty="0" smtClean="0">
                <a:solidFill>
                  <a:srgbClr val="002060"/>
                </a:solidFill>
                <a:latin typeface="Times New Roman" pitchFamily="18" charset="0"/>
                <a:cs typeface="Times New Roman" pitchFamily="18" charset="0"/>
              </a:rPr>
              <a:t>-- FDA</a:t>
            </a:r>
            <a:endParaRPr lang="en-US" altLang="en-US" sz="1600" i="1" dirty="0">
              <a:solidFill>
                <a:srgbClr val="002060"/>
              </a:solidFill>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29808896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Customer Success Stories</a:t>
            </a:r>
            <a:endParaRPr lang="en-US" dirty="0"/>
          </a:p>
        </p:txBody>
      </p:sp>
    </p:spTree>
    <p:extLst>
      <p:ext uri="{BB962C8B-B14F-4D97-AF65-F5344CB8AC3E}">
        <p14:creationId xmlns:p14="http://schemas.microsoft.com/office/powerpoint/2010/main" xmlns="" val="15014329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Customer Characteristics</a:t>
            </a:r>
            <a:endParaRPr lang="en-US" dirty="0"/>
          </a:p>
        </p:txBody>
      </p:sp>
      <p:sp>
        <p:nvSpPr>
          <p:cNvPr id="8" name="TextBox 7"/>
          <p:cNvSpPr txBox="1"/>
          <p:nvPr/>
        </p:nvSpPr>
        <p:spPr>
          <a:xfrm>
            <a:off x="274634" y="1720643"/>
            <a:ext cx="7122463" cy="369332"/>
          </a:xfrm>
          <a:prstGeom prst="rect">
            <a:avLst/>
          </a:prstGeom>
          <a:noFill/>
        </p:spPr>
        <p:txBody>
          <a:bodyPr wrap="none" rtlCol="0">
            <a:spAutoFit/>
          </a:bodyPr>
          <a:lstStyle/>
          <a:p>
            <a:pPr marL="0" lvl="1"/>
            <a:r>
              <a:rPr lang="en-US" dirty="0" smtClean="0"/>
              <a:t>95% of </a:t>
            </a:r>
            <a:r>
              <a:rPr lang="en-US" dirty="0"/>
              <a:t>our customers are using VectorCAST to test embedded </a:t>
            </a:r>
            <a:r>
              <a:rPr lang="en-US" dirty="0" smtClean="0"/>
              <a:t>applications</a:t>
            </a:r>
            <a:endParaRPr lang="en-US" dirty="0"/>
          </a:p>
        </p:txBody>
      </p:sp>
      <p:sp>
        <p:nvSpPr>
          <p:cNvPr id="9" name="TextBox 8"/>
          <p:cNvSpPr txBox="1"/>
          <p:nvPr/>
        </p:nvSpPr>
        <p:spPr>
          <a:xfrm>
            <a:off x="274634" y="3033122"/>
            <a:ext cx="7160615" cy="369332"/>
          </a:xfrm>
          <a:prstGeom prst="rect">
            <a:avLst/>
          </a:prstGeom>
          <a:noFill/>
        </p:spPr>
        <p:txBody>
          <a:bodyPr wrap="none" rtlCol="0">
            <a:spAutoFit/>
          </a:bodyPr>
          <a:lstStyle/>
          <a:p>
            <a:r>
              <a:rPr lang="en-US" dirty="0" smtClean="0"/>
              <a:t>50% of </a:t>
            </a:r>
            <a:r>
              <a:rPr lang="en-US" dirty="0"/>
              <a:t>our customers use live hardware and the rest use a target simulator</a:t>
            </a:r>
          </a:p>
        </p:txBody>
      </p:sp>
      <p:sp>
        <p:nvSpPr>
          <p:cNvPr id="10" name="TextBox 9"/>
          <p:cNvSpPr txBox="1"/>
          <p:nvPr/>
        </p:nvSpPr>
        <p:spPr>
          <a:xfrm>
            <a:off x="274634" y="4300757"/>
            <a:ext cx="8517036" cy="646331"/>
          </a:xfrm>
          <a:prstGeom prst="rect">
            <a:avLst/>
          </a:prstGeom>
          <a:noFill/>
        </p:spPr>
        <p:txBody>
          <a:bodyPr wrap="square" rtlCol="0">
            <a:spAutoFit/>
          </a:bodyPr>
          <a:lstStyle/>
          <a:p>
            <a:pPr marL="0" lvl="1"/>
            <a:r>
              <a:rPr lang="en-US" dirty="0" smtClean="0"/>
              <a:t>70% of </a:t>
            </a:r>
            <a:r>
              <a:rPr lang="en-US" dirty="0"/>
              <a:t>our new customers are using C++ and the rest are using </a:t>
            </a:r>
            <a:r>
              <a:rPr lang="en-US" dirty="0" smtClean="0"/>
              <a:t>C; with many </a:t>
            </a:r>
            <a:r>
              <a:rPr lang="en-US" dirty="0"/>
              <a:t>long-time customers still developing or maintaining systems in </a:t>
            </a:r>
            <a:r>
              <a:rPr lang="en-US" dirty="0" smtClean="0"/>
              <a:t>Ada</a:t>
            </a:r>
            <a:endParaRPr lang="en-US" dirty="0"/>
          </a:p>
        </p:txBody>
      </p:sp>
      <p:sp>
        <p:nvSpPr>
          <p:cNvPr id="12" name="Rounded Rectangle 11"/>
          <p:cNvSpPr/>
          <p:nvPr/>
        </p:nvSpPr>
        <p:spPr>
          <a:xfrm>
            <a:off x="274634" y="5296518"/>
            <a:ext cx="8599487" cy="640080"/>
          </a:xfrm>
          <a:prstGeom prst="round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rot lat="0" lon="0" rev="0"/>
            </a:lightRig>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a:effectLst>
                  <a:outerShdw blurRad="38100" dist="38100" dir="2700000" algn="tl">
                    <a:srgbClr val="000000">
                      <a:alpha val="43137"/>
                    </a:srgbClr>
                  </a:outerShdw>
                </a:effectLst>
              </a:rPr>
              <a:t>All of our customers want to be able to automate regression testing – not all of them are there </a:t>
            </a:r>
            <a:r>
              <a:rPr lang="en-US" sz="1600" i="1" dirty="0" smtClean="0">
                <a:effectLst>
                  <a:outerShdw blurRad="38100" dist="38100" dir="2700000" algn="tl">
                    <a:srgbClr val="000000">
                      <a:alpha val="43137"/>
                    </a:srgbClr>
                  </a:outerShdw>
                </a:effectLst>
              </a:rPr>
              <a:t>yet</a:t>
            </a:r>
            <a:endParaRPr lang="en-US" sz="1600" i="1" dirty="0">
              <a:effectLst>
                <a:outerShdw blurRad="38100" dist="38100" dir="2700000" algn="tl">
                  <a:srgbClr val="000000">
                    <a:alpha val="43137"/>
                  </a:srgbClr>
                </a:outerShdw>
              </a:effectLst>
            </a:endParaRPr>
          </a:p>
        </p:txBody>
      </p:sp>
      <p:sp>
        <p:nvSpPr>
          <p:cNvPr id="4" name="Rounded Rectangle 3"/>
          <p:cNvSpPr/>
          <p:nvPr/>
        </p:nvSpPr>
        <p:spPr>
          <a:xfrm>
            <a:off x="274637" y="1078854"/>
            <a:ext cx="8170623" cy="641789"/>
          </a:xfrm>
          <a:prstGeom prst="roundRect">
            <a:avLst/>
          </a:prstGeom>
          <a:solidFill>
            <a:srgbClr val="00B050"/>
          </a:solidFill>
          <a:ln>
            <a:noFill/>
          </a:ln>
          <a:effectLst>
            <a:outerShdw blurRad="50800" dist="38100" dir="2700000" algn="tl" rotWithShape="0">
              <a:prstClr val="black">
                <a:alpha val="40000"/>
              </a:prstClr>
            </a:outerShdw>
          </a:effectLst>
          <a:scene3d>
            <a:camera prst="orthographicFront"/>
            <a:lightRig rig="flat" dir="t">
              <a:rot lat="0" lon="0" rev="0"/>
            </a:lightRig>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95%</a:t>
            </a:r>
          </a:p>
        </p:txBody>
      </p:sp>
      <p:sp>
        <p:nvSpPr>
          <p:cNvPr id="6" name="Rounded Rectangle 5"/>
          <p:cNvSpPr/>
          <p:nvPr/>
        </p:nvSpPr>
        <p:spPr>
          <a:xfrm>
            <a:off x="274637" y="2376268"/>
            <a:ext cx="4295776" cy="641789"/>
          </a:xfrm>
          <a:prstGeom prst="roundRect">
            <a:avLst/>
          </a:prstGeom>
          <a:solidFill>
            <a:schemeClr val="accent6"/>
          </a:solidFill>
          <a:ln>
            <a:noFill/>
          </a:ln>
          <a:effectLst>
            <a:outerShdw blurRad="50800" dist="38100" dir="2700000" algn="tl" rotWithShape="0">
              <a:prstClr val="black">
                <a:alpha val="40000"/>
              </a:prstClr>
            </a:outerShdw>
          </a:effectLst>
          <a:scene3d>
            <a:camera prst="orthographicFront"/>
            <a:lightRig rig="flat" dir="t">
              <a:rot lat="0" lon="0" rev="0"/>
            </a:lightRig>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50%</a:t>
            </a:r>
          </a:p>
        </p:txBody>
      </p:sp>
      <p:sp>
        <p:nvSpPr>
          <p:cNvPr id="7" name="Rounded Rectangle 6"/>
          <p:cNvSpPr/>
          <p:nvPr/>
        </p:nvSpPr>
        <p:spPr>
          <a:xfrm>
            <a:off x="274638" y="3658968"/>
            <a:ext cx="6540231" cy="641789"/>
          </a:xfrm>
          <a:prstGeom prst="roundRect">
            <a:avLst/>
          </a:prstGeom>
          <a:solidFill>
            <a:srgbClr val="0070C0"/>
          </a:solidFill>
          <a:ln>
            <a:noFill/>
          </a:ln>
          <a:effectLst>
            <a:outerShdw blurRad="50800" dist="38100" dir="2700000" algn="tl" rotWithShape="0">
              <a:prstClr val="black">
                <a:alpha val="40000"/>
              </a:prstClr>
            </a:outerShdw>
          </a:effectLst>
          <a:scene3d>
            <a:camera prst="orthographicFront"/>
            <a:lightRig rig="flat" dir="t">
              <a:rot lat="0" lon="0" rev="0"/>
            </a:lightRig>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70%</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01343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 presetClass="entr" presetSubtype="0" fill="hold" grpId="0" nodeType="withEffect">
                                  <p:stCondLst>
                                    <p:cond delay="1500"/>
                                  </p:stCondLst>
                                  <p:childTnLst>
                                    <p:set>
                                      <p:cBhvr>
                                        <p:cTn id="14" dur="1" fill="hold">
                                          <p:stCondLst>
                                            <p:cond delay="0"/>
                                          </p:stCondLst>
                                        </p:cTn>
                                        <p:tgtEl>
                                          <p:spTgt spid="9"/>
                                        </p:tgtEl>
                                        <p:attrNameLst>
                                          <p:attrName>style.visibility</p:attrName>
                                        </p:attrNameLst>
                                      </p:cBhvr>
                                      <p:to>
                                        <p:strVal val="visible"/>
                                      </p:to>
                                    </p:set>
                                  </p:childTnLst>
                                </p:cTn>
                              </p:par>
                              <p:par>
                                <p:cTn id="15" presetID="22" presetClass="entr" presetSubtype="8" fill="hold" grpId="0" nodeType="withEffect">
                                  <p:stCondLst>
                                    <p:cond delay="200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 presetClass="entr" presetSubtype="0" fill="hold" grpId="0" nodeType="withEffect">
                                  <p:stCondLst>
                                    <p:cond delay="2500"/>
                                  </p:stCondLst>
                                  <p:childTnLst>
                                    <p:set>
                                      <p:cBhvr>
                                        <p:cTn id="19" dur="1" fill="hold">
                                          <p:stCondLst>
                                            <p:cond delay="0"/>
                                          </p:stCondLst>
                                        </p:cTn>
                                        <p:tgtEl>
                                          <p:spTgt spid="10"/>
                                        </p:tgtEl>
                                        <p:attrNameLst>
                                          <p:attrName>style.visibility</p:attrName>
                                        </p:attrNameLst>
                                      </p:cBhvr>
                                      <p:to>
                                        <p:strVal val="visible"/>
                                      </p:to>
                                    </p:set>
                                  </p:childTnLst>
                                </p:cTn>
                              </p:par>
                              <p:par>
                                <p:cTn id="20" presetID="53" presetClass="entr" presetSubtype="16" fill="hold" grpId="0" nodeType="withEffect">
                                  <p:stCondLst>
                                    <p:cond delay="3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animBg="1"/>
      <p:bldP spid="4" grpId="0" animBg="1"/>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Emenda – Professional Services for medical projects</a:t>
            </a:r>
            <a:endParaRPr lang="en-GB" sz="2800" dirty="0"/>
          </a:p>
        </p:txBody>
      </p:sp>
      <p:sp>
        <p:nvSpPr>
          <p:cNvPr id="4" name="Slide Number Placeholder 3"/>
          <p:cNvSpPr>
            <a:spLocks noGrp="1"/>
          </p:cNvSpPr>
          <p:nvPr>
            <p:ph type="sldNum" sz="quarter" idx="12"/>
          </p:nvPr>
        </p:nvSpPr>
        <p:spPr/>
        <p:txBody>
          <a:bodyPr/>
          <a:lstStyle/>
          <a:p>
            <a:fld id="{9486F17F-F916-4D71-813A-6D4335E3F5DE}" type="slidenum">
              <a:rPr lang="en-GB" smtClean="0"/>
              <a:pPr/>
              <a:t>59</a:t>
            </a:fld>
            <a:endParaRPr lang="en-GB"/>
          </a:p>
        </p:txBody>
      </p:sp>
      <p:sp>
        <p:nvSpPr>
          <p:cNvPr id="7" name="TextBox 6"/>
          <p:cNvSpPr txBox="1"/>
          <p:nvPr/>
        </p:nvSpPr>
        <p:spPr>
          <a:xfrm>
            <a:off x="27608" y="1230303"/>
            <a:ext cx="5395708" cy="461665"/>
          </a:xfrm>
          <a:prstGeom prst="rect">
            <a:avLst/>
          </a:prstGeom>
          <a:noFill/>
        </p:spPr>
        <p:txBody>
          <a:bodyPr wrap="none" rtlCol="0">
            <a:spAutoFit/>
          </a:bodyPr>
          <a:lstStyle/>
          <a:p>
            <a:r>
              <a:rPr lang="en-GB" sz="2400" b="1" dirty="0" smtClean="0">
                <a:solidFill>
                  <a:srgbClr val="002060"/>
                </a:solidFill>
                <a:latin typeface="Arial" pitchFamily="34" charset="0"/>
                <a:cs typeface="Arial" pitchFamily="34" charset="0"/>
              </a:rPr>
              <a:t>Software Verification and Validation</a:t>
            </a:r>
            <a:endParaRPr lang="en-GB" sz="2400" b="1" dirty="0">
              <a:solidFill>
                <a:srgbClr val="002060"/>
              </a:solidFill>
              <a:latin typeface="Arial" pitchFamily="34" charset="0"/>
              <a:cs typeface="Arial" pitchFamily="34" charset="0"/>
            </a:endParaRPr>
          </a:p>
        </p:txBody>
      </p:sp>
      <p:sp>
        <p:nvSpPr>
          <p:cNvPr id="8" name="TextBox 7"/>
          <p:cNvSpPr txBox="1"/>
          <p:nvPr/>
        </p:nvSpPr>
        <p:spPr>
          <a:xfrm>
            <a:off x="27608" y="1710100"/>
            <a:ext cx="8936880" cy="4801314"/>
          </a:xfrm>
          <a:prstGeom prst="rect">
            <a:avLst/>
          </a:prstGeom>
          <a:noFill/>
        </p:spPr>
        <p:txBody>
          <a:bodyPr wrap="square" rtlCol="0">
            <a:spAutoFit/>
          </a:bodyPr>
          <a:lstStyle/>
          <a:p>
            <a:endParaRPr lang="en-GB" dirty="0">
              <a:solidFill>
                <a:srgbClr val="002060"/>
              </a:solidFill>
              <a:latin typeface="Arial" pitchFamily="34" charset="0"/>
              <a:cs typeface="Arial" pitchFamily="34" charset="0"/>
            </a:endParaRPr>
          </a:p>
          <a:p>
            <a:pPr marL="285750" indent="-285750">
              <a:buFont typeface="Arial" pitchFamily="34" charset="0"/>
              <a:buChar char="•"/>
            </a:pPr>
            <a:r>
              <a:rPr lang="en-GB" dirty="0" smtClean="0">
                <a:solidFill>
                  <a:srgbClr val="002060"/>
                </a:solidFill>
                <a:latin typeface="Arial" pitchFamily="34" charset="0"/>
                <a:cs typeface="Arial" pitchFamily="34" charset="0"/>
              </a:rPr>
              <a:t>Functional safety standards processes and compliance</a:t>
            </a:r>
          </a:p>
          <a:p>
            <a:pPr marL="285750" indent="-285750">
              <a:buFont typeface="Arial" pitchFamily="34" charset="0"/>
              <a:buChar char="•"/>
            </a:pPr>
            <a:endParaRPr lang="en-GB" dirty="0" smtClean="0">
              <a:solidFill>
                <a:srgbClr val="002060"/>
              </a:solidFill>
              <a:latin typeface="Arial" pitchFamily="34" charset="0"/>
              <a:cs typeface="Arial" pitchFamily="34" charset="0"/>
            </a:endParaRPr>
          </a:p>
          <a:p>
            <a:pPr marL="285750" indent="-285750">
              <a:buFont typeface="Arial" pitchFamily="34" charset="0"/>
              <a:buChar char="•"/>
            </a:pPr>
            <a:r>
              <a:rPr lang="en-GB" dirty="0" smtClean="0">
                <a:solidFill>
                  <a:srgbClr val="002060"/>
                </a:solidFill>
                <a:latin typeface="Arial" pitchFamily="34" charset="0"/>
                <a:cs typeface="Arial" pitchFamily="34" charset="0"/>
              </a:rPr>
              <a:t>Implementation </a:t>
            </a:r>
            <a:r>
              <a:rPr lang="en-GB" dirty="0">
                <a:solidFill>
                  <a:srgbClr val="002060"/>
                </a:solidFill>
                <a:latin typeface="Arial" pitchFamily="34" charset="0"/>
                <a:cs typeface="Arial" pitchFamily="34" charset="0"/>
              </a:rPr>
              <a:t>of unit and integration testing strategy and techniques</a:t>
            </a:r>
          </a:p>
          <a:p>
            <a:pPr marL="285750" indent="-285750">
              <a:lnSpc>
                <a:spcPct val="200000"/>
              </a:lnSpc>
              <a:buFont typeface="Arial" pitchFamily="34" charset="0"/>
              <a:buChar char="•"/>
            </a:pPr>
            <a:r>
              <a:rPr lang="en-GB" dirty="0">
                <a:solidFill>
                  <a:srgbClr val="002060"/>
                </a:solidFill>
                <a:latin typeface="Arial" pitchFamily="34" charset="0"/>
                <a:cs typeface="Arial" pitchFamily="34" charset="0"/>
              </a:rPr>
              <a:t>Static code analysis, code review, inspections and defect triaging</a:t>
            </a:r>
          </a:p>
          <a:p>
            <a:pPr marL="285750" indent="-285750">
              <a:lnSpc>
                <a:spcPct val="200000"/>
              </a:lnSpc>
              <a:buFont typeface="Arial" pitchFamily="34" charset="0"/>
              <a:buChar char="•"/>
            </a:pPr>
            <a:r>
              <a:rPr lang="en-GB" dirty="0" smtClean="0">
                <a:solidFill>
                  <a:srgbClr val="002060"/>
                </a:solidFill>
                <a:latin typeface="Arial" pitchFamily="34" charset="0"/>
                <a:cs typeface="Arial" pitchFamily="34" charset="0"/>
              </a:rPr>
              <a:t>Coding standards/conventions enforcement</a:t>
            </a:r>
            <a:endParaRPr lang="en-GB" dirty="0">
              <a:solidFill>
                <a:srgbClr val="002060"/>
              </a:solidFill>
              <a:latin typeface="Arial" pitchFamily="34" charset="0"/>
              <a:cs typeface="Arial" pitchFamily="34" charset="0"/>
            </a:endParaRPr>
          </a:p>
          <a:p>
            <a:pPr marL="285750" indent="-285750">
              <a:lnSpc>
                <a:spcPct val="200000"/>
              </a:lnSpc>
              <a:buFont typeface="Arial" pitchFamily="34" charset="0"/>
              <a:buChar char="•"/>
            </a:pPr>
            <a:r>
              <a:rPr lang="en-GB" dirty="0">
                <a:solidFill>
                  <a:srgbClr val="002060"/>
                </a:solidFill>
                <a:latin typeface="Arial" pitchFamily="34" charset="0"/>
                <a:cs typeface="Arial" pitchFamily="34" charset="0"/>
              </a:rPr>
              <a:t>Custom metrics and management reporting</a:t>
            </a:r>
          </a:p>
          <a:p>
            <a:pPr marL="285750" indent="-285750">
              <a:lnSpc>
                <a:spcPct val="200000"/>
              </a:lnSpc>
              <a:buFont typeface="Arial" pitchFamily="34" charset="0"/>
              <a:buChar char="•"/>
            </a:pPr>
            <a:r>
              <a:rPr lang="en-GB" dirty="0">
                <a:solidFill>
                  <a:srgbClr val="002060"/>
                </a:solidFill>
                <a:latin typeface="Arial" pitchFamily="34" charset="0"/>
                <a:cs typeface="Arial" pitchFamily="34" charset="0"/>
              </a:rPr>
              <a:t>Automation of regression test suite</a:t>
            </a:r>
          </a:p>
          <a:p>
            <a:pPr marL="285750" indent="-285750">
              <a:lnSpc>
                <a:spcPct val="200000"/>
              </a:lnSpc>
              <a:buFont typeface="Arial" pitchFamily="34" charset="0"/>
              <a:buChar char="•"/>
            </a:pPr>
            <a:r>
              <a:rPr lang="en-GB" dirty="0" smtClean="0">
                <a:solidFill>
                  <a:srgbClr val="002060"/>
                </a:solidFill>
                <a:latin typeface="Arial" pitchFamily="34" charset="0"/>
                <a:cs typeface="Arial" pitchFamily="34" charset="0"/>
              </a:rPr>
              <a:t>Software licensing and IP audits</a:t>
            </a:r>
          </a:p>
          <a:p>
            <a:pPr marL="285750" indent="-285750">
              <a:lnSpc>
                <a:spcPct val="200000"/>
              </a:lnSpc>
              <a:buFont typeface="Arial" pitchFamily="34" charset="0"/>
              <a:buChar char="•"/>
            </a:pPr>
            <a:r>
              <a:rPr lang="en-GB" dirty="0" smtClean="0">
                <a:solidFill>
                  <a:srgbClr val="002060"/>
                </a:solidFill>
                <a:latin typeface="Arial" pitchFamily="34" charset="0"/>
                <a:cs typeface="Arial" pitchFamily="34" charset="0"/>
              </a:rPr>
              <a:t>Software design and architectural review</a:t>
            </a:r>
            <a:endParaRPr lang="en-GB" dirty="0">
              <a:solidFill>
                <a:srgbClr val="002060"/>
              </a:solidFill>
              <a:latin typeface="Arial" pitchFamily="34" charset="0"/>
              <a:cs typeface="Arial" pitchFamily="34" charset="0"/>
            </a:endParaRPr>
          </a:p>
          <a:p>
            <a:endParaRPr lang="en-GB" dirty="0"/>
          </a:p>
        </p:txBody>
      </p:sp>
      <p:pic>
        <p:nvPicPr>
          <p:cNvPr id="2050" name="Picture 2" descr="http://t0.gstatic.com/images?q=tbn:ANd9GcSYzR7v2r7WJUtuJk3z656P_-Z49r0yEy87nUnkFg2yayOTwVZm"/>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0704"/>
          <a:stretch/>
        </p:blipFill>
        <p:spPr bwMode="auto">
          <a:xfrm>
            <a:off x="5508104" y="3933056"/>
            <a:ext cx="3347864" cy="2275259"/>
          </a:xfrm>
          <a:prstGeom prst="rect">
            <a:avLst/>
          </a:prstGeom>
          <a:noFill/>
          <a:ln>
            <a:solidFill>
              <a:srgbClr val="0D3F7E"/>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101966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14313"/>
            <a:ext cx="7924800" cy="500062"/>
          </a:xfrm>
        </p:spPr>
        <p:txBody>
          <a:bodyPr>
            <a:normAutofit fontScale="90000"/>
          </a:bodyPr>
          <a:lstStyle/>
          <a:p>
            <a:r>
              <a:rPr lang="en-CA" dirty="0" smtClean="0"/>
              <a:t>Why else?</a:t>
            </a:r>
          </a:p>
        </p:txBody>
      </p:sp>
      <p:pic>
        <p:nvPicPr>
          <p:cNvPr id="32770" name="Picture 2"/>
          <p:cNvPicPr>
            <a:picLocks noChangeAspect="1" noChangeArrowheads="1"/>
          </p:cNvPicPr>
          <p:nvPr/>
        </p:nvPicPr>
        <p:blipFill>
          <a:blip r:embed="rId3" cstate="print"/>
          <a:srcRect/>
          <a:stretch>
            <a:fillRect/>
          </a:stretch>
        </p:blipFill>
        <p:spPr bwMode="auto">
          <a:xfrm>
            <a:off x="76200" y="4419600"/>
            <a:ext cx="3505200" cy="1625600"/>
          </a:xfrm>
          <a:prstGeom prst="rect">
            <a:avLst/>
          </a:prstGeom>
          <a:noFill/>
          <a:ln w="9525">
            <a:solidFill>
              <a:schemeClr val="bg1">
                <a:lumMod val="85000"/>
              </a:schemeClr>
            </a:solidFill>
            <a:miter lim="800000"/>
            <a:headEnd/>
            <a:tailEnd/>
          </a:ln>
        </p:spPr>
      </p:pic>
      <p:pic>
        <p:nvPicPr>
          <p:cNvPr id="32773" name="Picture 5"/>
          <p:cNvPicPr>
            <a:picLocks noChangeAspect="1" noChangeArrowheads="1"/>
          </p:cNvPicPr>
          <p:nvPr/>
        </p:nvPicPr>
        <p:blipFill>
          <a:blip r:embed="rId4" cstate="print"/>
          <a:srcRect/>
          <a:stretch>
            <a:fillRect/>
          </a:stretch>
        </p:blipFill>
        <p:spPr bwMode="auto">
          <a:xfrm>
            <a:off x="1981200" y="3581400"/>
            <a:ext cx="4648200" cy="1416050"/>
          </a:xfrm>
          <a:prstGeom prst="rect">
            <a:avLst/>
          </a:prstGeom>
          <a:noFill/>
          <a:ln w="9525">
            <a:solidFill>
              <a:schemeClr val="bg1">
                <a:lumMod val="85000"/>
              </a:schemeClr>
            </a:solidFill>
            <a:miter lim="800000"/>
            <a:headEnd/>
            <a:tailEnd/>
          </a:ln>
        </p:spPr>
      </p:pic>
      <p:pic>
        <p:nvPicPr>
          <p:cNvPr id="32775" name="Picture 7"/>
          <p:cNvPicPr>
            <a:picLocks noChangeAspect="1" noChangeArrowheads="1"/>
          </p:cNvPicPr>
          <p:nvPr/>
        </p:nvPicPr>
        <p:blipFill>
          <a:blip r:embed="rId5" cstate="print"/>
          <a:srcRect/>
          <a:stretch>
            <a:fillRect/>
          </a:stretch>
        </p:blipFill>
        <p:spPr bwMode="auto">
          <a:xfrm>
            <a:off x="344488" y="1288098"/>
            <a:ext cx="2499320" cy="2598102"/>
          </a:xfrm>
          <a:prstGeom prst="rect">
            <a:avLst/>
          </a:prstGeom>
          <a:noFill/>
          <a:ln w="9525">
            <a:solidFill>
              <a:schemeClr val="bg1">
                <a:lumMod val="85000"/>
              </a:schemeClr>
            </a:solidFill>
            <a:miter lim="800000"/>
            <a:headEnd/>
            <a:tailEnd/>
          </a:ln>
        </p:spPr>
      </p:pic>
      <p:pic>
        <p:nvPicPr>
          <p:cNvPr id="32776" name="Picture 8"/>
          <p:cNvPicPr>
            <a:picLocks noChangeAspect="1" noChangeArrowheads="1"/>
          </p:cNvPicPr>
          <p:nvPr/>
        </p:nvPicPr>
        <p:blipFill>
          <a:blip r:embed="rId6" cstate="print"/>
          <a:srcRect/>
          <a:stretch>
            <a:fillRect/>
          </a:stretch>
        </p:blipFill>
        <p:spPr bwMode="auto">
          <a:xfrm>
            <a:off x="3352800" y="1287016"/>
            <a:ext cx="3767138" cy="2286000"/>
          </a:xfrm>
          <a:prstGeom prst="rect">
            <a:avLst/>
          </a:prstGeom>
          <a:noFill/>
          <a:ln w="9525">
            <a:solidFill>
              <a:schemeClr val="bg1">
                <a:lumMod val="85000"/>
              </a:schemeClr>
            </a:solidFill>
            <a:miter lim="800000"/>
            <a:headEnd/>
            <a:tailEnd/>
          </a:ln>
        </p:spPr>
      </p:pic>
      <p:pic>
        <p:nvPicPr>
          <p:cNvPr id="32771" name="Picture 3"/>
          <p:cNvPicPr>
            <a:picLocks noChangeAspect="1" noChangeArrowheads="1"/>
          </p:cNvPicPr>
          <p:nvPr/>
        </p:nvPicPr>
        <p:blipFill>
          <a:blip r:embed="rId7" cstate="print"/>
          <a:srcRect/>
          <a:stretch>
            <a:fillRect/>
          </a:stretch>
        </p:blipFill>
        <p:spPr bwMode="auto">
          <a:xfrm>
            <a:off x="5953125" y="4267200"/>
            <a:ext cx="2886075" cy="1549400"/>
          </a:xfrm>
          <a:prstGeom prst="rect">
            <a:avLst/>
          </a:prstGeom>
          <a:noFill/>
          <a:ln w="9525">
            <a:solidFill>
              <a:schemeClr val="bg1">
                <a:lumMod val="85000"/>
              </a:schemeClr>
            </a:solidFill>
            <a:miter lim="800000"/>
            <a:headEnd/>
            <a:tailEnd/>
          </a:ln>
        </p:spPr>
      </p:pic>
      <p:pic>
        <p:nvPicPr>
          <p:cNvPr id="32781" name="Picture 13"/>
          <p:cNvPicPr>
            <a:picLocks noChangeAspect="1" noChangeArrowheads="1"/>
          </p:cNvPicPr>
          <p:nvPr/>
        </p:nvPicPr>
        <p:blipFill>
          <a:blip r:embed="rId8" cstate="print"/>
          <a:srcRect/>
          <a:stretch>
            <a:fillRect/>
          </a:stretch>
        </p:blipFill>
        <p:spPr bwMode="auto">
          <a:xfrm>
            <a:off x="7191375" y="1261864"/>
            <a:ext cx="1800225" cy="2743200"/>
          </a:xfrm>
          <a:prstGeom prst="rect">
            <a:avLst/>
          </a:prstGeom>
          <a:noFill/>
          <a:ln w="9525">
            <a:solidFill>
              <a:schemeClr val="bg1">
                <a:lumMod val="85000"/>
              </a:schemeClr>
            </a:solidFill>
            <a:miter lim="800000"/>
            <a:headEnd/>
            <a:tailEnd/>
          </a:ln>
        </p:spPr>
      </p:pic>
      <p:pic>
        <p:nvPicPr>
          <p:cNvPr id="32780" name="Picture 12"/>
          <p:cNvPicPr>
            <a:picLocks noChangeAspect="1" noChangeArrowheads="1"/>
          </p:cNvPicPr>
          <p:nvPr/>
        </p:nvPicPr>
        <p:blipFill>
          <a:blip r:embed="rId9" cstate="print"/>
          <a:srcRect/>
          <a:stretch>
            <a:fillRect/>
          </a:stretch>
        </p:blipFill>
        <p:spPr bwMode="auto">
          <a:xfrm>
            <a:off x="6248400" y="3048000"/>
            <a:ext cx="2800350" cy="866775"/>
          </a:xfrm>
          <a:prstGeom prst="rect">
            <a:avLst/>
          </a:prstGeom>
          <a:noFill/>
          <a:ln w="9525">
            <a:solidFill>
              <a:schemeClr val="bg1">
                <a:lumMod val="85000"/>
              </a:schemeClr>
            </a:solidFill>
            <a:miter lim="800000"/>
            <a:headEnd/>
            <a:tailEnd/>
          </a:ln>
        </p:spPr>
      </p:pic>
      <p:pic>
        <p:nvPicPr>
          <p:cNvPr id="32782" name="Picture 14"/>
          <p:cNvPicPr>
            <a:picLocks noChangeAspect="1" noChangeArrowheads="1"/>
          </p:cNvPicPr>
          <p:nvPr/>
        </p:nvPicPr>
        <p:blipFill>
          <a:blip r:embed="rId10" cstate="print"/>
          <a:srcRect/>
          <a:stretch>
            <a:fillRect/>
          </a:stretch>
        </p:blipFill>
        <p:spPr bwMode="auto">
          <a:xfrm>
            <a:off x="3733800" y="5105400"/>
            <a:ext cx="2514600" cy="1222375"/>
          </a:xfrm>
          <a:prstGeom prst="rect">
            <a:avLst/>
          </a:prstGeom>
          <a:noFill/>
          <a:ln w="9525">
            <a:solidFill>
              <a:schemeClr val="bg1">
                <a:lumMod val="85000"/>
              </a:schemeClr>
            </a:solidFill>
            <a:miter lim="800000"/>
            <a:headEnd/>
            <a:tailEnd/>
          </a:ln>
        </p:spPr>
      </p:pic>
    </p:spTree>
    <p:extLst>
      <p:ext uri="{BB962C8B-B14F-4D97-AF65-F5344CB8AC3E}">
        <p14:creationId xmlns:p14="http://schemas.microsoft.com/office/powerpoint/2010/main" xmlns="" val="12770991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Emenda – </a:t>
            </a:r>
            <a:r>
              <a:rPr lang="en-GB" dirty="0" smtClean="0"/>
              <a:t>Code Clinic</a:t>
            </a:r>
            <a:endParaRPr lang="en-GB" dirty="0"/>
          </a:p>
        </p:txBody>
      </p:sp>
      <p:sp>
        <p:nvSpPr>
          <p:cNvPr id="7" name="Content Placeholder 6"/>
          <p:cNvSpPr>
            <a:spLocks noGrp="1"/>
          </p:cNvSpPr>
          <p:nvPr>
            <p:ph idx="1"/>
          </p:nvPr>
        </p:nvSpPr>
        <p:spPr/>
        <p:txBody>
          <a:bodyPr>
            <a:normAutofit/>
          </a:bodyPr>
          <a:lstStyle/>
          <a:p>
            <a:r>
              <a:rPr lang="en-CA" sz="1800" dirty="0" smtClean="0">
                <a:solidFill>
                  <a:srgbClr val="002060"/>
                </a:solidFill>
                <a:latin typeface="Arial" panose="020B0604020202020204" pitchFamily="34" charset="0"/>
                <a:cs typeface="Arial" panose="020B0604020202020204" pitchFamily="34" charset="0"/>
              </a:rPr>
              <a:t>Code Clinic workshops provided by Emenda</a:t>
            </a:r>
          </a:p>
          <a:p>
            <a:r>
              <a:rPr lang="en-CA" sz="1800" dirty="0" smtClean="0">
                <a:solidFill>
                  <a:srgbClr val="002060"/>
                </a:solidFill>
                <a:latin typeface="Arial" panose="020B0604020202020204" pitchFamily="34" charset="0"/>
                <a:cs typeface="Arial" panose="020B0604020202020204" pitchFamily="34" charset="0"/>
              </a:rPr>
              <a:t>Gives immediate, take-home information on the quality, security, maintainability and/or legal implications of the code</a:t>
            </a:r>
          </a:p>
          <a:p>
            <a:r>
              <a:rPr lang="en-CA" sz="1800" dirty="0" smtClean="0">
                <a:solidFill>
                  <a:srgbClr val="002060"/>
                </a:solidFill>
                <a:latin typeface="Arial" panose="020B0604020202020204" pitchFamily="34" charset="0"/>
                <a:cs typeface="Arial" panose="020B0604020202020204" pitchFamily="34" charset="0"/>
              </a:rPr>
              <a:t>Emenda Total Testing Platform</a:t>
            </a:r>
            <a:endParaRPr lang="en-GB" sz="180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486F17F-F916-4D71-813A-6D4335E3F5DE}" type="slidenum">
              <a:rPr lang="en-GB" smtClean="0"/>
              <a:pPr/>
              <a:t>60</a:t>
            </a:fld>
            <a:endParaRPr lang="en-GB"/>
          </a:p>
        </p:txBody>
      </p:sp>
      <p:pic>
        <p:nvPicPr>
          <p:cNvPr id="2050" name="Picture 2" descr="http://www.visualphotos.com/photo/2x5188473/scientist_holding_clipboard_in_lab_pe0078387.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8979" r="15278" b="4959"/>
          <a:stretch/>
        </p:blipFill>
        <p:spPr bwMode="auto">
          <a:xfrm>
            <a:off x="6132388" y="3140968"/>
            <a:ext cx="2832100" cy="3023577"/>
          </a:xfrm>
          <a:prstGeom prst="rect">
            <a:avLst/>
          </a:prstGeom>
          <a:noFill/>
          <a:ln>
            <a:solidFill>
              <a:srgbClr val="0D3F7E"/>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496017"/>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en-US" sz="2800" dirty="0">
                <a:solidFill>
                  <a:srgbClr val="002060"/>
                </a:solidFill>
              </a:rPr>
              <a:t>Boston Scientific Corporation</a:t>
            </a:r>
          </a:p>
        </p:txBody>
      </p:sp>
      <p:sp>
        <p:nvSpPr>
          <p:cNvPr id="5" name="TextBox 4"/>
          <p:cNvSpPr txBox="1"/>
          <p:nvPr/>
        </p:nvSpPr>
        <p:spPr>
          <a:xfrm>
            <a:off x="4574809" y="2745793"/>
            <a:ext cx="3844572" cy="1631216"/>
          </a:xfrm>
          <a:prstGeom prst="rect">
            <a:avLst/>
          </a:prstGeom>
          <a:noFill/>
        </p:spPr>
        <p:txBody>
          <a:bodyPr wrap="square" rtlCol="0">
            <a:spAutoFit/>
          </a:bodyPr>
          <a:lstStyle/>
          <a:p>
            <a:r>
              <a:rPr lang="en-US" sz="2000" b="1" dirty="0" smtClean="0">
                <a:solidFill>
                  <a:srgbClr val="002060"/>
                </a:solidFill>
              </a:rPr>
              <a:t>Boston Scientific Corporation</a:t>
            </a:r>
          </a:p>
          <a:p>
            <a:r>
              <a:rPr lang="en-US" sz="1600" i="1" dirty="0">
                <a:solidFill>
                  <a:srgbClr val="002060"/>
                </a:solidFill>
              </a:rPr>
              <a:t>Developer of the COGNIS® Cardiac Resynchronization Therapy </a:t>
            </a:r>
            <a:r>
              <a:rPr lang="en-US" sz="1600" i="1" dirty="0" smtClean="0">
                <a:solidFill>
                  <a:srgbClr val="002060"/>
                </a:solidFill>
              </a:rPr>
              <a:t>Defibrillator</a:t>
            </a:r>
          </a:p>
          <a:p>
            <a:endParaRPr lang="en-US" sz="1600" dirty="0" smtClean="0">
              <a:solidFill>
                <a:srgbClr val="002060"/>
              </a:solidFill>
            </a:endParaRPr>
          </a:p>
          <a:p>
            <a:r>
              <a:rPr lang="en-US" sz="1600" dirty="0" smtClean="0">
                <a:solidFill>
                  <a:srgbClr val="002060"/>
                </a:solidFill>
              </a:rPr>
              <a:t>Use Emenda TTP </a:t>
            </a:r>
            <a:r>
              <a:rPr lang="en-US" sz="1600" dirty="0">
                <a:solidFill>
                  <a:srgbClr val="002060"/>
                </a:solidFill>
              </a:rPr>
              <a:t>with </a:t>
            </a:r>
            <a:r>
              <a:rPr lang="en-US" sz="1600" dirty="0" smtClean="0">
                <a:solidFill>
                  <a:srgbClr val="002060"/>
                </a:solidFill>
              </a:rPr>
              <a:t>MC/DC </a:t>
            </a:r>
            <a:r>
              <a:rPr lang="en-US" sz="1600" dirty="0">
                <a:solidFill>
                  <a:srgbClr val="002060"/>
                </a:solidFill>
              </a:rPr>
              <a:t>for the most safety critical aspects of their </a:t>
            </a:r>
            <a:r>
              <a:rPr lang="en-US" sz="1600" dirty="0" smtClean="0">
                <a:solidFill>
                  <a:srgbClr val="002060"/>
                </a:solidFill>
              </a:rPr>
              <a:t>application. </a:t>
            </a:r>
            <a:endParaRPr lang="en-US" sz="1600" dirty="0">
              <a:solidFill>
                <a:srgbClr val="002060"/>
              </a:solidFill>
            </a:endParaRPr>
          </a:p>
        </p:txBody>
      </p:sp>
      <p:pic>
        <p:nvPicPr>
          <p:cNvPr id="2050"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bwMode="auto">
          <a:xfrm>
            <a:off x="4474295" y="2129609"/>
            <a:ext cx="1986890" cy="63343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Dataserver\marketing\LCD-Screens\Medical Set\bost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189259" y="2300888"/>
            <a:ext cx="5120640"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
        <p:nvSpPr>
          <p:cNvPr id="11"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443247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err="1">
                <a:solidFill>
                  <a:srgbClr val="002060"/>
                </a:solidFill>
              </a:rPr>
              <a:t>Hoana</a:t>
            </a:r>
            <a:r>
              <a:rPr lang="en-US" dirty="0">
                <a:solidFill>
                  <a:srgbClr val="002060"/>
                </a:solidFill>
              </a:rPr>
              <a:t> Medical, Inc.</a:t>
            </a:r>
          </a:p>
        </p:txBody>
      </p:sp>
      <p:sp>
        <p:nvSpPr>
          <p:cNvPr id="15" name="TextBox 14"/>
          <p:cNvSpPr txBox="1"/>
          <p:nvPr/>
        </p:nvSpPr>
        <p:spPr>
          <a:xfrm>
            <a:off x="1052422" y="2807247"/>
            <a:ext cx="3522753" cy="1877437"/>
          </a:xfrm>
          <a:prstGeom prst="rect">
            <a:avLst/>
          </a:prstGeom>
          <a:noFill/>
        </p:spPr>
        <p:txBody>
          <a:bodyPr wrap="square" rtlCol="0">
            <a:spAutoFit/>
          </a:bodyPr>
          <a:lstStyle/>
          <a:p>
            <a:pPr algn="r"/>
            <a:r>
              <a:rPr lang="en-US" sz="2000" b="1" dirty="0" err="1" smtClean="0">
                <a:solidFill>
                  <a:srgbClr val="002060"/>
                </a:solidFill>
              </a:rPr>
              <a:t>Hoana</a:t>
            </a:r>
            <a:r>
              <a:rPr lang="en-US" sz="2000" b="1" dirty="0" smtClean="0">
                <a:solidFill>
                  <a:srgbClr val="002060"/>
                </a:solidFill>
              </a:rPr>
              <a:t> Medical, Inc.</a:t>
            </a:r>
          </a:p>
          <a:p>
            <a:pPr algn="r"/>
            <a:r>
              <a:rPr lang="en-US" sz="1600" i="1" dirty="0" smtClean="0">
                <a:solidFill>
                  <a:srgbClr val="002060"/>
                </a:solidFill>
              </a:rPr>
              <a:t>Developer of the </a:t>
            </a:r>
            <a:r>
              <a:rPr lang="en-US" sz="1600" i="1" dirty="0" err="1" smtClean="0">
                <a:solidFill>
                  <a:srgbClr val="002060"/>
                </a:solidFill>
              </a:rPr>
              <a:t>Lifebed</a:t>
            </a:r>
            <a:r>
              <a:rPr lang="en-US" sz="1600" i="1" dirty="0">
                <a:solidFill>
                  <a:srgbClr val="002060"/>
                </a:solidFill>
              </a:rPr>
              <a:t>™ Patient Vigilance System</a:t>
            </a:r>
          </a:p>
          <a:p>
            <a:pPr algn="r"/>
            <a:endParaRPr lang="en-US" sz="1600" dirty="0" smtClean="0">
              <a:solidFill>
                <a:srgbClr val="002060"/>
              </a:solidFill>
            </a:endParaRPr>
          </a:p>
          <a:p>
            <a:pPr algn="r"/>
            <a:r>
              <a:rPr lang="en-US" sz="1600" dirty="0" smtClean="0">
                <a:solidFill>
                  <a:srgbClr val="002060"/>
                </a:solidFill>
              </a:rPr>
              <a:t>Use </a:t>
            </a:r>
            <a:r>
              <a:rPr lang="en-US" sz="1600" dirty="0">
                <a:solidFill>
                  <a:srgbClr val="002060"/>
                </a:solidFill>
              </a:rPr>
              <a:t>VectorCAST applications to test and certify the software embedded on its first FDA cleared product.</a:t>
            </a:r>
          </a:p>
        </p:txBody>
      </p:sp>
      <p:pic>
        <p:nvPicPr>
          <p:cNvPr id="2052" name="Picture 4" descr="Logo Im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bwMode="auto">
          <a:xfrm>
            <a:off x="2859241" y="2430136"/>
            <a:ext cx="1638300" cy="35476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rot="16200000">
            <a:off x="4067493" y="2220808"/>
            <a:ext cx="5120640"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
        <p:nvSpPr>
          <p:cNvPr id="11"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141133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taserver\marketing\Posters\Customers\Completed\Sirona Dental\Sirona 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6947" y="2182769"/>
            <a:ext cx="1879660" cy="57811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60008" y="116632"/>
            <a:ext cx="8229600" cy="1143000"/>
          </a:xfrm>
        </p:spPr>
        <p:txBody>
          <a:bodyPr/>
          <a:lstStyle/>
          <a:p>
            <a:r>
              <a:rPr lang="en-US" dirty="0" err="1">
                <a:solidFill>
                  <a:srgbClr val="002060"/>
                </a:solidFill>
              </a:rPr>
              <a:t>Sirona</a:t>
            </a:r>
            <a:r>
              <a:rPr lang="en-US" dirty="0">
                <a:solidFill>
                  <a:srgbClr val="002060"/>
                </a:solidFill>
              </a:rPr>
              <a:t> Dental Systems</a:t>
            </a:r>
          </a:p>
        </p:txBody>
      </p:sp>
      <p:sp>
        <p:nvSpPr>
          <p:cNvPr id="5" name="TextBox 4"/>
          <p:cNvSpPr txBox="1"/>
          <p:nvPr/>
        </p:nvSpPr>
        <p:spPr>
          <a:xfrm>
            <a:off x="4574808" y="2745793"/>
            <a:ext cx="4241387" cy="1631216"/>
          </a:xfrm>
          <a:prstGeom prst="rect">
            <a:avLst/>
          </a:prstGeom>
          <a:noFill/>
        </p:spPr>
        <p:txBody>
          <a:bodyPr wrap="square" rtlCol="0">
            <a:spAutoFit/>
          </a:bodyPr>
          <a:lstStyle/>
          <a:p>
            <a:r>
              <a:rPr lang="en-US" sz="2000" b="1" dirty="0" err="1" smtClean="0">
                <a:solidFill>
                  <a:srgbClr val="002060"/>
                </a:solidFill>
              </a:rPr>
              <a:t>Sirona</a:t>
            </a:r>
            <a:r>
              <a:rPr lang="en-US" sz="2000" b="1" dirty="0" smtClean="0">
                <a:solidFill>
                  <a:srgbClr val="002060"/>
                </a:solidFill>
              </a:rPr>
              <a:t> Dental Systems</a:t>
            </a:r>
          </a:p>
          <a:p>
            <a:r>
              <a:rPr lang="en-US" sz="1600" i="1" dirty="0" smtClean="0">
                <a:solidFill>
                  <a:srgbClr val="002060"/>
                </a:solidFill>
              </a:rPr>
              <a:t>Developer of </a:t>
            </a:r>
            <a:r>
              <a:rPr lang="en-US" sz="1600" i="1" dirty="0">
                <a:solidFill>
                  <a:srgbClr val="002060"/>
                </a:solidFill>
              </a:rPr>
              <a:t>the GALILEOS 3D Digital Imaging </a:t>
            </a:r>
            <a:r>
              <a:rPr lang="en-US" sz="1600" i="1" dirty="0" smtClean="0">
                <a:solidFill>
                  <a:srgbClr val="002060"/>
                </a:solidFill>
              </a:rPr>
              <a:t>Systems</a:t>
            </a:r>
          </a:p>
          <a:p>
            <a:endParaRPr lang="en-US" sz="1600" dirty="0" smtClean="0">
              <a:solidFill>
                <a:srgbClr val="002060"/>
              </a:solidFill>
            </a:endParaRPr>
          </a:p>
          <a:p>
            <a:r>
              <a:rPr lang="en-US" sz="1600" dirty="0" smtClean="0">
                <a:solidFill>
                  <a:srgbClr val="002060"/>
                </a:solidFill>
              </a:rPr>
              <a:t>Use </a:t>
            </a:r>
            <a:r>
              <a:rPr lang="en-US" sz="1600" dirty="0">
                <a:solidFill>
                  <a:srgbClr val="002060"/>
                </a:solidFill>
              </a:rPr>
              <a:t>VectorCAST/C++ </a:t>
            </a:r>
            <a:r>
              <a:rPr lang="en-US" sz="1600" dirty="0" smtClean="0">
                <a:solidFill>
                  <a:srgbClr val="002060"/>
                </a:solidFill>
              </a:rPr>
              <a:t>and Manage</a:t>
            </a:r>
          </a:p>
          <a:p>
            <a:r>
              <a:rPr lang="en-US" sz="1600" dirty="0" smtClean="0">
                <a:solidFill>
                  <a:srgbClr val="002060"/>
                </a:solidFill>
              </a:rPr>
              <a:t>As part of their IEC </a:t>
            </a:r>
            <a:r>
              <a:rPr lang="en-US" sz="1600" dirty="0">
                <a:solidFill>
                  <a:srgbClr val="002060"/>
                </a:solidFill>
              </a:rPr>
              <a:t>62304 development </a:t>
            </a:r>
            <a:r>
              <a:rPr lang="en-US" sz="1600" dirty="0" smtClean="0">
                <a:solidFill>
                  <a:srgbClr val="002060"/>
                </a:solidFill>
              </a:rPr>
              <a:t>process </a:t>
            </a:r>
            <a:r>
              <a:rPr lang="en-US" sz="1600" dirty="0">
                <a:solidFill>
                  <a:srgbClr val="002060"/>
                </a:solidFill>
              </a:rPr>
              <a:t>.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rot="16200000">
            <a:off x="-276551" y="2220808"/>
            <a:ext cx="5120640"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
        <p:nvSpPr>
          <p:cNvPr id="11"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7809442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US" sz="3200" dirty="0">
                <a:solidFill>
                  <a:srgbClr val="002060"/>
                </a:solidFill>
              </a:rPr>
              <a:t>Terumo Heart, Inc.</a:t>
            </a:r>
          </a:p>
        </p:txBody>
      </p:sp>
      <p:sp>
        <p:nvSpPr>
          <p:cNvPr id="15" name="TextBox 14"/>
          <p:cNvSpPr txBox="1"/>
          <p:nvPr/>
        </p:nvSpPr>
        <p:spPr>
          <a:xfrm>
            <a:off x="4568825" y="2807247"/>
            <a:ext cx="3522753" cy="2123658"/>
          </a:xfrm>
          <a:prstGeom prst="rect">
            <a:avLst/>
          </a:prstGeom>
          <a:noFill/>
        </p:spPr>
        <p:txBody>
          <a:bodyPr wrap="square" rtlCol="0">
            <a:spAutoFit/>
          </a:bodyPr>
          <a:lstStyle/>
          <a:p>
            <a:r>
              <a:rPr lang="en-US" sz="2000" b="1" dirty="0" smtClean="0">
                <a:solidFill>
                  <a:srgbClr val="002060"/>
                </a:solidFill>
              </a:rPr>
              <a:t>Terumo Heart, Inc.</a:t>
            </a:r>
          </a:p>
          <a:p>
            <a:r>
              <a:rPr lang="en-US" sz="1600" i="1" dirty="0" smtClean="0">
                <a:solidFill>
                  <a:srgbClr val="002060"/>
                </a:solidFill>
              </a:rPr>
              <a:t>Developer of the </a:t>
            </a:r>
            <a:r>
              <a:rPr lang="en-US" sz="1600" i="1" dirty="0" err="1" smtClean="0">
                <a:solidFill>
                  <a:srgbClr val="002060"/>
                </a:solidFill>
              </a:rPr>
              <a:t>DuraHeart</a:t>
            </a:r>
            <a:r>
              <a:rPr lang="en-US" sz="1600" i="1" dirty="0" smtClean="0">
                <a:solidFill>
                  <a:srgbClr val="002060"/>
                </a:solidFill>
              </a:rPr>
              <a:t>™</a:t>
            </a:r>
          </a:p>
          <a:p>
            <a:r>
              <a:rPr lang="en-US" sz="1600" i="1" dirty="0" smtClean="0">
                <a:solidFill>
                  <a:srgbClr val="002060"/>
                </a:solidFill>
              </a:rPr>
              <a:t>Left </a:t>
            </a:r>
            <a:r>
              <a:rPr lang="en-US" sz="1600" i="1" dirty="0">
                <a:solidFill>
                  <a:srgbClr val="002060"/>
                </a:solidFill>
              </a:rPr>
              <a:t>Ventricular Assist </a:t>
            </a:r>
            <a:r>
              <a:rPr lang="en-US" sz="1600" i="1" dirty="0" smtClean="0">
                <a:solidFill>
                  <a:srgbClr val="002060"/>
                </a:solidFill>
              </a:rPr>
              <a:t>System (LVAS)</a:t>
            </a:r>
            <a:endParaRPr lang="en-US" sz="1600" i="1" dirty="0">
              <a:solidFill>
                <a:srgbClr val="002060"/>
              </a:solidFill>
            </a:endParaRPr>
          </a:p>
          <a:p>
            <a:endParaRPr lang="en-US" sz="1600" dirty="0" smtClean="0">
              <a:solidFill>
                <a:srgbClr val="002060"/>
              </a:solidFill>
            </a:endParaRPr>
          </a:p>
          <a:p>
            <a:r>
              <a:rPr lang="en-US" sz="1600" dirty="0" smtClean="0">
                <a:solidFill>
                  <a:srgbClr val="002060"/>
                </a:solidFill>
              </a:rPr>
              <a:t>Use </a:t>
            </a:r>
            <a:r>
              <a:rPr lang="en-US" sz="1600" dirty="0">
                <a:solidFill>
                  <a:srgbClr val="002060"/>
                </a:solidFill>
              </a:rPr>
              <a:t>VectorCAST applications to test and certify </a:t>
            </a:r>
            <a:r>
              <a:rPr lang="en-US" sz="1600" dirty="0" smtClean="0">
                <a:solidFill>
                  <a:srgbClr val="002060"/>
                </a:solidFill>
              </a:rPr>
              <a:t>embedded software running on their patented left ventricle assist implantable device.</a:t>
            </a:r>
            <a:endParaRPr lang="en-US" sz="1600" dirty="0">
              <a:solidFill>
                <a:srgbClr val="00206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914400" y="1188680"/>
            <a:ext cx="3200400" cy="5120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26" name="Picture 2" descr="\\Dataserver\marketing\Posters\Customers\In-Progress\Terumo\terumo_LOGO.jpg"/>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ackgroundRemoval t="0" b="100000" l="7000" r="95000">
                        <a14:foregroundMark x1="30333" y1="47826" x2="30333" y2="47826"/>
                        <a14:foregroundMark x1="37583" y1="57391" x2="37583" y2="57391"/>
                        <a14:foregroundMark x1="47333" y1="59130" x2="47333" y2="59130"/>
                        <a14:foregroundMark x1="56750" y1="59130" x2="56750" y2="59130"/>
                        <a14:foregroundMark x1="68083" y1="46087" x2="68083" y2="46087"/>
                        <a14:foregroundMark x1="78417" y1="55652" x2="78417" y2="55652"/>
                      </a14:backgroundRemoval>
                    </a14:imgEffect>
                  </a14:imgLayer>
                </a14:imgProps>
              </a:ext>
              <a:ext uri="{28A0092B-C50C-407E-A947-70E740481C1C}">
                <a14:useLocalDpi xmlns:a14="http://schemas.microsoft.com/office/drawing/2010/main" xmlns="" val="0"/>
              </a:ext>
            </a:extLst>
          </a:blip>
          <a:srcRect/>
          <a:stretch/>
        </p:blipFill>
        <p:spPr bwMode="auto">
          <a:xfrm>
            <a:off x="4310045" y="2367295"/>
            <a:ext cx="2743200" cy="52621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
        <p:nvSpPr>
          <p:cNvPr id="11"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4183284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624"/>
            <a:ext cx="8229600" cy="1143000"/>
          </a:xfrm>
        </p:spPr>
        <p:txBody>
          <a:bodyPr>
            <a:normAutofit/>
          </a:bodyPr>
          <a:lstStyle/>
          <a:p>
            <a:r>
              <a:rPr lang="en-US" sz="2800" dirty="0" smtClean="0">
                <a:solidFill>
                  <a:srgbClr val="002060"/>
                </a:solidFill>
              </a:rPr>
              <a:t>Medical Customer Characteristics</a:t>
            </a:r>
            <a:endParaRPr lang="en-US" sz="2800" dirty="0">
              <a:solidFill>
                <a:srgbClr val="002060"/>
              </a:solidFill>
            </a:endParaRPr>
          </a:p>
        </p:txBody>
      </p:sp>
      <p:sp>
        <p:nvSpPr>
          <p:cNvPr id="8" name="TextBox 7"/>
          <p:cNvSpPr txBox="1"/>
          <p:nvPr/>
        </p:nvSpPr>
        <p:spPr>
          <a:xfrm>
            <a:off x="274634" y="2021357"/>
            <a:ext cx="7206396" cy="369332"/>
          </a:xfrm>
          <a:prstGeom prst="rect">
            <a:avLst/>
          </a:prstGeom>
          <a:noFill/>
        </p:spPr>
        <p:txBody>
          <a:bodyPr wrap="none" rtlCol="0">
            <a:spAutoFit/>
          </a:bodyPr>
          <a:lstStyle/>
          <a:p>
            <a:pPr marL="0" lvl="1"/>
            <a:r>
              <a:rPr lang="en-US" dirty="0" smtClean="0"/>
              <a:t>95% of </a:t>
            </a:r>
            <a:r>
              <a:rPr lang="en-US" dirty="0"/>
              <a:t>our customers are using </a:t>
            </a:r>
            <a:r>
              <a:rPr lang="en-US" dirty="0" smtClean="0"/>
              <a:t>Emenda TTP to </a:t>
            </a:r>
            <a:r>
              <a:rPr lang="en-US" dirty="0"/>
              <a:t>test embedded </a:t>
            </a:r>
            <a:r>
              <a:rPr lang="en-US" dirty="0" smtClean="0"/>
              <a:t>applications</a:t>
            </a:r>
            <a:endParaRPr lang="en-US" dirty="0"/>
          </a:p>
        </p:txBody>
      </p:sp>
      <p:sp>
        <p:nvSpPr>
          <p:cNvPr id="9" name="TextBox 8"/>
          <p:cNvSpPr txBox="1"/>
          <p:nvPr/>
        </p:nvSpPr>
        <p:spPr>
          <a:xfrm>
            <a:off x="274634" y="3333836"/>
            <a:ext cx="7160615" cy="369332"/>
          </a:xfrm>
          <a:prstGeom prst="rect">
            <a:avLst/>
          </a:prstGeom>
          <a:noFill/>
        </p:spPr>
        <p:txBody>
          <a:bodyPr wrap="none" rtlCol="0">
            <a:spAutoFit/>
          </a:bodyPr>
          <a:lstStyle/>
          <a:p>
            <a:r>
              <a:rPr lang="en-US" dirty="0" smtClean="0"/>
              <a:t>50% of </a:t>
            </a:r>
            <a:r>
              <a:rPr lang="en-US" dirty="0"/>
              <a:t>our customers use live hardware and the rest use a target simulator</a:t>
            </a:r>
          </a:p>
        </p:txBody>
      </p:sp>
      <p:sp>
        <p:nvSpPr>
          <p:cNvPr id="10" name="TextBox 9"/>
          <p:cNvSpPr txBox="1"/>
          <p:nvPr/>
        </p:nvSpPr>
        <p:spPr>
          <a:xfrm>
            <a:off x="274634" y="4601471"/>
            <a:ext cx="8517036" cy="646331"/>
          </a:xfrm>
          <a:prstGeom prst="rect">
            <a:avLst/>
          </a:prstGeom>
          <a:noFill/>
        </p:spPr>
        <p:txBody>
          <a:bodyPr wrap="square" rtlCol="0">
            <a:spAutoFit/>
          </a:bodyPr>
          <a:lstStyle/>
          <a:p>
            <a:pPr marL="0" lvl="1"/>
            <a:r>
              <a:rPr lang="en-US" dirty="0" smtClean="0"/>
              <a:t>70% of </a:t>
            </a:r>
            <a:r>
              <a:rPr lang="en-US" dirty="0"/>
              <a:t>our new customers are using C++ and the rest are using </a:t>
            </a:r>
            <a:r>
              <a:rPr lang="en-US" dirty="0" smtClean="0"/>
              <a:t>C; with many </a:t>
            </a:r>
            <a:r>
              <a:rPr lang="en-US" dirty="0"/>
              <a:t>long-time customers still developing or maintaining systems in </a:t>
            </a:r>
            <a:r>
              <a:rPr lang="en-US" dirty="0" smtClean="0"/>
              <a:t>Ada</a:t>
            </a:r>
            <a:endParaRPr lang="en-US" dirty="0"/>
          </a:p>
        </p:txBody>
      </p:sp>
      <p:sp>
        <p:nvSpPr>
          <p:cNvPr id="12" name="Rounded Rectangle 11"/>
          <p:cNvSpPr/>
          <p:nvPr/>
        </p:nvSpPr>
        <p:spPr>
          <a:xfrm>
            <a:off x="274634" y="5597232"/>
            <a:ext cx="8599487" cy="640080"/>
          </a:xfrm>
          <a:prstGeom prst="round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rot lat="0" lon="0" rev="0"/>
            </a:lightRig>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a:effectLst>
                  <a:outerShdw blurRad="38100" dist="38100" dir="2700000" algn="tl">
                    <a:srgbClr val="000000">
                      <a:alpha val="43137"/>
                    </a:srgbClr>
                  </a:outerShdw>
                </a:effectLst>
              </a:rPr>
              <a:t>All of our customers want to be able to automate regression testing – not all of them are there </a:t>
            </a:r>
            <a:r>
              <a:rPr lang="en-US" sz="1600" i="1" dirty="0" smtClean="0">
                <a:effectLst>
                  <a:outerShdw blurRad="38100" dist="38100" dir="2700000" algn="tl">
                    <a:srgbClr val="000000">
                      <a:alpha val="43137"/>
                    </a:srgbClr>
                  </a:outerShdw>
                </a:effectLst>
              </a:rPr>
              <a:t>yet</a:t>
            </a:r>
            <a:endParaRPr lang="en-US" sz="1600" i="1" dirty="0">
              <a:effectLst>
                <a:outerShdw blurRad="38100" dist="38100" dir="2700000" algn="tl">
                  <a:srgbClr val="000000">
                    <a:alpha val="43137"/>
                  </a:srgbClr>
                </a:outerShdw>
              </a:effectLst>
            </a:endParaRPr>
          </a:p>
        </p:txBody>
      </p:sp>
      <p:sp>
        <p:nvSpPr>
          <p:cNvPr id="4" name="Rounded Rectangle 3"/>
          <p:cNvSpPr/>
          <p:nvPr/>
        </p:nvSpPr>
        <p:spPr>
          <a:xfrm>
            <a:off x="274637" y="1379568"/>
            <a:ext cx="8170623" cy="641789"/>
          </a:xfrm>
          <a:prstGeom prst="roundRect">
            <a:avLst/>
          </a:prstGeom>
          <a:solidFill>
            <a:srgbClr val="00B050"/>
          </a:solidFill>
          <a:ln>
            <a:noFill/>
          </a:ln>
          <a:effectLst>
            <a:outerShdw blurRad="50800" dist="38100" dir="2700000" algn="tl" rotWithShape="0">
              <a:prstClr val="black">
                <a:alpha val="40000"/>
              </a:prstClr>
            </a:outerShdw>
          </a:effectLst>
          <a:scene3d>
            <a:camera prst="orthographicFront"/>
            <a:lightRig rig="flat" dir="t">
              <a:rot lat="0" lon="0" rev="0"/>
            </a:lightRig>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95%</a:t>
            </a:r>
          </a:p>
        </p:txBody>
      </p:sp>
      <p:sp>
        <p:nvSpPr>
          <p:cNvPr id="6" name="Rounded Rectangle 5"/>
          <p:cNvSpPr/>
          <p:nvPr/>
        </p:nvSpPr>
        <p:spPr>
          <a:xfrm>
            <a:off x="274637" y="2676982"/>
            <a:ext cx="4295776" cy="641789"/>
          </a:xfrm>
          <a:prstGeom prst="roundRect">
            <a:avLst/>
          </a:prstGeom>
          <a:solidFill>
            <a:schemeClr val="accent6"/>
          </a:solidFill>
          <a:ln>
            <a:noFill/>
          </a:ln>
          <a:effectLst>
            <a:outerShdw blurRad="50800" dist="38100" dir="2700000" algn="tl" rotWithShape="0">
              <a:prstClr val="black">
                <a:alpha val="40000"/>
              </a:prstClr>
            </a:outerShdw>
          </a:effectLst>
          <a:scene3d>
            <a:camera prst="orthographicFront"/>
            <a:lightRig rig="flat" dir="t">
              <a:rot lat="0" lon="0" rev="0"/>
            </a:lightRig>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50%</a:t>
            </a:r>
          </a:p>
        </p:txBody>
      </p:sp>
      <p:sp>
        <p:nvSpPr>
          <p:cNvPr id="7" name="Rounded Rectangle 6"/>
          <p:cNvSpPr/>
          <p:nvPr/>
        </p:nvSpPr>
        <p:spPr>
          <a:xfrm>
            <a:off x="274638" y="3959682"/>
            <a:ext cx="6540231" cy="641789"/>
          </a:xfrm>
          <a:prstGeom prst="roundRect">
            <a:avLst/>
          </a:prstGeom>
          <a:solidFill>
            <a:srgbClr val="0070C0"/>
          </a:solidFill>
          <a:ln>
            <a:noFill/>
          </a:ln>
          <a:effectLst>
            <a:outerShdw blurRad="50800" dist="38100" dir="2700000" algn="tl" rotWithShape="0">
              <a:prstClr val="black">
                <a:alpha val="40000"/>
              </a:prstClr>
            </a:outerShdw>
          </a:effectLst>
          <a:scene3d>
            <a:camera prst="orthographicFront"/>
            <a:lightRig rig="flat" dir="t">
              <a:rot lat="0" lon="0" rev="0"/>
            </a:lightRig>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70%</a:t>
            </a:r>
            <a:endParaRPr lang="en-US" sz="3200" b="1" dirty="0">
              <a:effectLst>
                <a:outerShdw blurRad="38100" dist="38100" dir="2700000" algn="tl">
                  <a:srgbClr val="000000">
                    <a:alpha val="43137"/>
                  </a:srgbClr>
                </a:outerShdw>
              </a:effectLst>
            </a:endParaRPr>
          </a:p>
        </p:txBody>
      </p:sp>
      <p:sp>
        <p:nvSpPr>
          <p:cNvPr id="11" name="Rectangle 8"/>
          <p:cNvSpPr/>
          <p:nvPr/>
        </p:nvSpPr>
        <p:spPr>
          <a:xfrm>
            <a:off x="18728" y="1052735"/>
            <a:ext cx="8585720" cy="122921"/>
          </a:xfrm>
          <a:prstGeom prst="rect">
            <a:avLst/>
          </a:prstGeom>
          <a:gradFill flip="none" rotWithShape="1">
            <a:gsLst>
              <a:gs pos="0">
                <a:srgbClr val="0D3F7E"/>
              </a:gs>
              <a:gs pos="85000">
                <a:srgbClr val="F6F9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33559589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 presetClass="entr" presetSubtype="0" fill="hold" grpId="0" nodeType="withEffect">
                                  <p:stCondLst>
                                    <p:cond delay="1500"/>
                                  </p:stCondLst>
                                  <p:childTnLst>
                                    <p:set>
                                      <p:cBhvr>
                                        <p:cTn id="14" dur="1" fill="hold">
                                          <p:stCondLst>
                                            <p:cond delay="0"/>
                                          </p:stCondLst>
                                        </p:cTn>
                                        <p:tgtEl>
                                          <p:spTgt spid="9"/>
                                        </p:tgtEl>
                                        <p:attrNameLst>
                                          <p:attrName>style.visibility</p:attrName>
                                        </p:attrNameLst>
                                      </p:cBhvr>
                                      <p:to>
                                        <p:strVal val="visible"/>
                                      </p:to>
                                    </p:set>
                                  </p:childTnLst>
                                </p:cTn>
                              </p:par>
                              <p:par>
                                <p:cTn id="15" presetID="22" presetClass="entr" presetSubtype="8" fill="hold" grpId="0" nodeType="withEffect">
                                  <p:stCondLst>
                                    <p:cond delay="200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 presetClass="entr" presetSubtype="0" fill="hold" grpId="0" nodeType="withEffect">
                                  <p:stCondLst>
                                    <p:cond delay="2500"/>
                                  </p:stCondLst>
                                  <p:childTnLst>
                                    <p:set>
                                      <p:cBhvr>
                                        <p:cTn id="19" dur="1" fill="hold">
                                          <p:stCondLst>
                                            <p:cond delay="0"/>
                                          </p:stCondLst>
                                        </p:cTn>
                                        <p:tgtEl>
                                          <p:spTgt spid="10"/>
                                        </p:tgtEl>
                                        <p:attrNameLst>
                                          <p:attrName>style.visibility</p:attrName>
                                        </p:attrNameLst>
                                      </p:cBhvr>
                                      <p:to>
                                        <p:strVal val="visible"/>
                                      </p:to>
                                    </p:set>
                                  </p:childTnLst>
                                </p:cTn>
                              </p:par>
                              <p:par>
                                <p:cTn id="20" presetID="53" presetClass="entr" presetSubtype="16" fill="hold" grpId="0" nodeType="withEffect">
                                  <p:stCondLst>
                                    <p:cond delay="3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animBg="1"/>
      <p:bldP spid="4" grpId="0" animBg="1"/>
      <p:bldP spid="6"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US" dirty="0" smtClean="0">
                <a:solidFill>
                  <a:srgbClr val="002060"/>
                </a:solidFill>
              </a:rPr>
              <a:t>Connect With Us</a:t>
            </a:r>
            <a:endParaRPr lang="en-US" dirty="0">
              <a:solidFill>
                <a:srgbClr val="002060"/>
              </a:solidFill>
            </a:endParaRPr>
          </a:p>
        </p:txBody>
      </p:sp>
      <p:pic>
        <p:nvPicPr>
          <p:cNvPr id="1026" name="Picture 2" descr="C:\Documents and Settings\mjr\Desktop\global_mouse_800_clr.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926" r="11061"/>
          <a:stretch/>
        </p:blipFill>
        <p:spPr bwMode="auto">
          <a:xfrm>
            <a:off x="163251" y="805113"/>
            <a:ext cx="5702724" cy="577876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300192" y="4420203"/>
            <a:ext cx="1789144" cy="923330"/>
          </a:xfrm>
          <a:prstGeom prst="rect">
            <a:avLst/>
          </a:prstGeom>
          <a:noFill/>
        </p:spPr>
        <p:txBody>
          <a:bodyPr wrap="none" rtlCol="0">
            <a:spAutoFit/>
          </a:bodyPr>
          <a:lstStyle/>
          <a:p>
            <a:r>
              <a:rPr lang="en-US" dirty="0" smtClean="0">
                <a:hlinkClick r:id="rId3"/>
              </a:rPr>
              <a:t>www.emenda.eu</a:t>
            </a:r>
            <a:endParaRPr lang="en-US" dirty="0" smtClean="0"/>
          </a:p>
          <a:p>
            <a:endParaRPr lang="en-US" dirty="0"/>
          </a:p>
          <a:p>
            <a:r>
              <a:rPr lang="en-US" dirty="0" smtClean="0">
                <a:hlinkClick r:id="rId4"/>
              </a:rPr>
              <a:t>www.aligned.ch</a:t>
            </a:r>
            <a:r>
              <a:rPr lang="en-US" dirty="0" smtClean="0"/>
              <a:t> </a:t>
            </a:r>
          </a:p>
        </p:txBody>
      </p:sp>
      <p:pic>
        <p:nvPicPr>
          <p:cNvPr id="1034" name="Picture 10" descr="C:\Documents and Settings\mjr\My Documents\RIELLY\icons\Balloons\96px\social_balloon-18.png">
            <a:hlinkClick r:id="rId5" tooltip="Tutorials and Demonstrations on YouTube"/>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26346" y="5377997"/>
            <a:ext cx="548640" cy="548640"/>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035" name="Picture 11" descr="C:\Documents and Settings\mjr\My Documents\RIELLY\icons\Balloons\96px\social_balloon-14.png">
            <a:hlinkClick r:id="rId7" tooltip="VectorCAST Fans on Facebook"/>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624294" y="3484182"/>
            <a:ext cx="548640" cy="548640"/>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036" name="Picture 12" descr="C:\Documents and Settings\mjr\My Documents\RIELLY\icons\Balloons\96px\social_balloon-34.png">
            <a:hlinkClick r:id="rId9" tooltip="VectorCAST Professional Netwok"/>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087273" y="2694027"/>
            <a:ext cx="548640" cy="548640"/>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037" name="Picture 13" descr="C:\Documents and Settings\mjr\My Documents\RIELLY\icons\Balloons\96px\social_balloon-55.png">
            <a:hlinkClick r:id="rId11" tooltip="Vector Software Corporate Website"/>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547201" y="880461"/>
            <a:ext cx="548640" cy="548640"/>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040" name="Picture 16" descr="C:\Documents and Settings\mjr\My Documents\RIELLY\icons\Balloons\96px\social_balloon-05.png">
            <a:hlinkClick r:id="rId13" tooltip="Get News and Event Information on Twitter"/>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22289" y="4330549"/>
            <a:ext cx="548640" cy="548640"/>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921146" y="1199625"/>
            <a:ext cx="2149371" cy="523220"/>
          </a:xfrm>
          <a:prstGeom prst="rect">
            <a:avLst/>
          </a:prstGeom>
          <a:noFill/>
        </p:spPr>
        <p:txBody>
          <a:bodyPr wrap="none" rtlCol="0">
            <a:spAutoFit/>
          </a:bodyPr>
          <a:lstStyle/>
          <a:p>
            <a:r>
              <a:rPr lang="en-US" sz="1400" b="1" dirty="0" smtClean="0">
                <a:solidFill>
                  <a:srgbClr val="002060"/>
                </a:solidFill>
              </a:rPr>
              <a:t>Emenda Software Website</a:t>
            </a:r>
          </a:p>
          <a:p>
            <a:r>
              <a:rPr lang="en-US" sz="1400" dirty="0" smtClean="0">
                <a:solidFill>
                  <a:srgbClr val="002060"/>
                </a:solidFill>
              </a:rPr>
              <a:t>Emenda.eu</a:t>
            </a:r>
            <a:endParaRPr lang="en-US" sz="1400" dirty="0">
              <a:solidFill>
                <a:srgbClr val="002060"/>
              </a:solidFill>
            </a:endParaRPr>
          </a:p>
        </p:txBody>
      </p:sp>
      <p:sp>
        <p:nvSpPr>
          <p:cNvPr id="7" name="TextBox 6"/>
          <p:cNvSpPr txBox="1"/>
          <p:nvPr/>
        </p:nvSpPr>
        <p:spPr>
          <a:xfrm>
            <a:off x="3440721" y="2091631"/>
            <a:ext cx="2664768" cy="523220"/>
          </a:xfrm>
          <a:prstGeom prst="rect">
            <a:avLst/>
          </a:prstGeom>
          <a:noFill/>
        </p:spPr>
        <p:txBody>
          <a:bodyPr wrap="none" rtlCol="0">
            <a:spAutoFit/>
          </a:bodyPr>
          <a:lstStyle/>
          <a:p>
            <a:r>
              <a:rPr lang="en-US" sz="1400" b="1" dirty="0" smtClean="0">
                <a:solidFill>
                  <a:srgbClr val="002060"/>
                </a:solidFill>
              </a:rPr>
              <a:t>Automated Software Testing Blog</a:t>
            </a:r>
          </a:p>
          <a:p>
            <a:r>
              <a:rPr lang="en-US" sz="1400" dirty="0" smtClean="0">
                <a:solidFill>
                  <a:srgbClr val="002060"/>
                </a:solidFill>
              </a:rPr>
              <a:t>vectorcast.com/blog</a:t>
            </a:r>
            <a:endParaRPr lang="en-US" sz="1400" dirty="0">
              <a:solidFill>
                <a:srgbClr val="002060"/>
              </a:solidFill>
            </a:endParaRPr>
          </a:p>
        </p:txBody>
      </p:sp>
      <p:sp>
        <p:nvSpPr>
          <p:cNvPr id="8" name="TextBox 7"/>
          <p:cNvSpPr txBox="1"/>
          <p:nvPr/>
        </p:nvSpPr>
        <p:spPr>
          <a:xfrm>
            <a:off x="3501985" y="2994723"/>
            <a:ext cx="2428870" cy="523220"/>
          </a:xfrm>
          <a:prstGeom prst="rect">
            <a:avLst/>
          </a:prstGeom>
          <a:noFill/>
        </p:spPr>
        <p:txBody>
          <a:bodyPr wrap="none" rtlCol="0">
            <a:spAutoFit/>
          </a:bodyPr>
          <a:lstStyle/>
          <a:p>
            <a:r>
              <a:rPr lang="en-US" sz="1400" b="1" dirty="0" smtClean="0">
                <a:solidFill>
                  <a:srgbClr val="002060"/>
                </a:solidFill>
              </a:rPr>
              <a:t>Emenda Professional Network</a:t>
            </a:r>
          </a:p>
          <a:p>
            <a:r>
              <a:rPr lang="en-US" sz="1400" dirty="0">
                <a:solidFill>
                  <a:srgbClr val="002060"/>
                </a:solidFill>
              </a:rPr>
              <a:t>l</a:t>
            </a:r>
            <a:r>
              <a:rPr lang="en-US" sz="1400" dirty="0" smtClean="0">
                <a:solidFill>
                  <a:srgbClr val="002060"/>
                </a:solidFill>
              </a:rPr>
              <a:t>inkedin.com</a:t>
            </a:r>
            <a:endParaRPr lang="en-US" sz="1400" dirty="0">
              <a:solidFill>
                <a:srgbClr val="002060"/>
              </a:solidFill>
            </a:endParaRPr>
          </a:p>
        </p:txBody>
      </p:sp>
      <p:sp>
        <p:nvSpPr>
          <p:cNvPr id="9" name="TextBox 8"/>
          <p:cNvSpPr txBox="1"/>
          <p:nvPr/>
        </p:nvSpPr>
        <p:spPr>
          <a:xfrm>
            <a:off x="3019803" y="3788502"/>
            <a:ext cx="1872372" cy="523220"/>
          </a:xfrm>
          <a:prstGeom prst="rect">
            <a:avLst/>
          </a:prstGeom>
          <a:noFill/>
        </p:spPr>
        <p:txBody>
          <a:bodyPr wrap="none" rtlCol="0">
            <a:spAutoFit/>
          </a:bodyPr>
          <a:lstStyle/>
          <a:p>
            <a:r>
              <a:rPr lang="en-US" sz="1400" b="1" dirty="0" smtClean="0">
                <a:solidFill>
                  <a:srgbClr val="002060"/>
                </a:solidFill>
              </a:rPr>
              <a:t>Emenda Fans</a:t>
            </a:r>
          </a:p>
          <a:p>
            <a:r>
              <a:rPr lang="en-US" sz="1400" dirty="0" smtClean="0">
                <a:solidFill>
                  <a:srgbClr val="002060"/>
                </a:solidFill>
              </a:rPr>
              <a:t>facebook.com/</a:t>
            </a:r>
            <a:r>
              <a:rPr lang="en-US" sz="1400" dirty="0" err="1" smtClean="0">
                <a:solidFill>
                  <a:srgbClr val="002060"/>
                </a:solidFill>
              </a:rPr>
              <a:t>emenda</a:t>
            </a:r>
            <a:endParaRPr lang="en-US" sz="1400" dirty="0">
              <a:solidFill>
                <a:srgbClr val="002060"/>
              </a:solidFill>
            </a:endParaRPr>
          </a:p>
        </p:txBody>
      </p:sp>
      <p:sp>
        <p:nvSpPr>
          <p:cNvPr id="10" name="TextBox 9"/>
          <p:cNvSpPr txBox="1"/>
          <p:nvPr/>
        </p:nvSpPr>
        <p:spPr>
          <a:xfrm>
            <a:off x="775737" y="4684211"/>
            <a:ext cx="1726691" cy="523220"/>
          </a:xfrm>
          <a:prstGeom prst="rect">
            <a:avLst/>
          </a:prstGeom>
          <a:noFill/>
        </p:spPr>
        <p:txBody>
          <a:bodyPr wrap="none" rtlCol="0">
            <a:spAutoFit/>
          </a:bodyPr>
          <a:lstStyle/>
          <a:p>
            <a:r>
              <a:rPr lang="en-US" sz="1400" b="1" dirty="0" smtClean="0">
                <a:solidFill>
                  <a:srgbClr val="002060"/>
                </a:solidFill>
              </a:rPr>
              <a:t>News and Events</a:t>
            </a:r>
          </a:p>
          <a:p>
            <a:r>
              <a:rPr lang="en-US" sz="1400" dirty="0" smtClean="0">
                <a:solidFill>
                  <a:srgbClr val="002060"/>
                </a:solidFill>
              </a:rPr>
              <a:t>twitter.com/</a:t>
            </a:r>
            <a:r>
              <a:rPr lang="en-US" sz="1400" dirty="0" err="1" smtClean="0">
                <a:solidFill>
                  <a:srgbClr val="002060"/>
                </a:solidFill>
              </a:rPr>
              <a:t>emenda</a:t>
            </a:r>
            <a:r>
              <a:rPr lang="en-US" sz="1400" dirty="0" smtClean="0">
                <a:solidFill>
                  <a:srgbClr val="002060"/>
                </a:solidFill>
              </a:rPr>
              <a:t> </a:t>
            </a:r>
            <a:endParaRPr lang="en-US" sz="1400" dirty="0">
              <a:solidFill>
                <a:srgbClr val="002060"/>
              </a:solidFill>
            </a:endParaRPr>
          </a:p>
        </p:txBody>
      </p:sp>
      <p:sp>
        <p:nvSpPr>
          <p:cNvPr id="11" name="TextBox 10"/>
          <p:cNvSpPr txBox="1"/>
          <p:nvPr/>
        </p:nvSpPr>
        <p:spPr>
          <a:xfrm>
            <a:off x="1518706" y="5693722"/>
            <a:ext cx="2384627" cy="523220"/>
          </a:xfrm>
          <a:prstGeom prst="rect">
            <a:avLst/>
          </a:prstGeom>
          <a:noFill/>
        </p:spPr>
        <p:txBody>
          <a:bodyPr wrap="none" rtlCol="0">
            <a:spAutoFit/>
          </a:bodyPr>
          <a:lstStyle/>
          <a:p>
            <a:r>
              <a:rPr lang="en-US" sz="1400" b="1" dirty="0" smtClean="0">
                <a:solidFill>
                  <a:srgbClr val="002060"/>
                </a:solidFill>
              </a:rPr>
              <a:t>Tutorials and Demonstrations</a:t>
            </a:r>
          </a:p>
          <a:p>
            <a:r>
              <a:rPr lang="en-US" sz="1400" dirty="0" smtClean="0">
                <a:solidFill>
                  <a:srgbClr val="002060"/>
                </a:solidFill>
              </a:rPr>
              <a:t>youtube.com/</a:t>
            </a:r>
            <a:r>
              <a:rPr lang="en-US" sz="1400" dirty="0" err="1" smtClean="0">
                <a:solidFill>
                  <a:srgbClr val="002060"/>
                </a:solidFill>
              </a:rPr>
              <a:t>emenda</a:t>
            </a:r>
            <a:endParaRPr lang="en-US" sz="1400" dirty="0">
              <a:solidFill>
                <a:srgbClr val="002060"/>
              </a:solidFill>
            </a:endParaRPr>
          </a:p>
        </p:txBody>
      </p:sp>
      <p:sp>
        <p:nvSpPr>
          <p:cNvPr id="26" name="TextBox 25"/>
          <p:cNvSpPr txBox="1"/>
          <p:nvPr/>
        </p:nvSpPr>
        <p:spPr>
          <a:xfrm>
            <a:off x="6853104" y="2086777"/>
            <a:ext cx="1967142" cy="523220"/>
          </a:xfrm>
          <a:prstGeom prst="rect">
            <a:avLst/>
          </a:prstGeom>
          <a:noFill/>
        </p:spPr>
        <p:txBody>
          <a:bodyPr wrap="none" rtlCol="0">
            <a:spAutoFit/>
          </a:bodyPr>
          <a:lstStyle/>
          <a:p>
            <a:r>
              <a:rPr lang="en-US" sz="1400" b="1" dirty="0" smtClean="0">
                <a:solidFill>
                  <a:srgbClr val="002060"/>
                </a:solidFill>
              </a:rPr>
              <a:t>User Driven Community</a:t>
            </a:r>
          </a:p>
          <a:p>
            <a:r>
              <a:rPr lang="en-US" sz="1400" dirty="0" smtClean="0">
                <a:solidFill>
                  <a:srgbClr val="002060"/>
                </a:solidFill>
              </a:rPr>
              <a:t>testresponsibly.com</a:t>
            </a:r>
            <a:endParaRPr lang="en-US" sz="1400" dirty="0">
              <a:solidFill>
                <a:srgbClr val="002060"/>
              </a:solidFill>
            </a:endParaRPr>
          </a:p>
        </p:txBody>
      </p:sp>
      <p:pic>
        <p:nvPicPr>
          <p:cNvPr id="1045" name="Picture 21" descr="C:\Documents and Settings\mjr\My Documents\RIELLY\icons\Balloons\96px\social_balloon-15.png">
            <a:hlinkClick r:id="rId15" tooltip="Automated Software Testing Blog"/>
          </p:cNvPr>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069689" y="1782163"/>
            <a:ext cx="548640" cy="5486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6442842" y="1793142"/>
            <a:ext cx="558291" cy="548640"/>
            <a:chOff x="6442842" y="1793142"/>
            <a:chExt cx="558291" cy="548640"/>
          </a:xfrm>
        </p:grpSpPr>
        <p:pic>
          <p:nvPicPr>
            <p:cNvPr id="1043" name="Picture 19" descr="C:\Documents and Settings\mjr\My Documents\RIELLY\icons\Balloons\96px\social_balloon-58.png"/>
            <p:cNvPicPr>
              <a:picLocks noChangeAspect="1" noChangeArrowheads="1"/>
            </p:cNvPicPr>
            <p:nvPr/>
          </p:nvPicPr>
          <p:blipFill>
            <a:blip r:embed="rId17" cstate="print">
              <a:extLst>
                <a:ext uri="{BEBA8EAE-BF5A-486C-A8C5-ECC9F3942E4B}">
                  <a14:imgProps xmlns:a14="http://schemas.microsoft.com/office/drawing/2010/main" xmlns="">
                    <a14:imgLayer r:embed="rId18">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6442842" y="1793142"/>
              <a:ext cx="548640" cy="54864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a:hlinkClick r:id="rId19" tooltip="Don't just test. Test Responsibly."/>
            </p:cNvPr>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6446025" y="1870776"/>
              <a:ext cx="555108"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2" name="Picture 6"/>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18416113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86F17F-F916-4D71-813A-6D4335E3F5DE}" type="slidenum">
              <a:rPr lang="en-GB" smtClean="0"/>
              <a:pPr/>
              <a:t>67</a:t>
            </a:fld>
            <a:endParaRPr lang="en-GB"/>
          </a:p>
        </p:txBody>
      </p:sp>
      <p:sp>
        <p:nvSpPr>
          <p:cNvPr id="5" name="TextBox 4"/>
          <p:cNvSpPr txBox="1"/>
          <p:nvPr/>
        </p:nvSpPr>
        <p:spPr>
          <a:xfrm>
            <a:off x="1763688" y="4509120"/>
            <a:ext cx="5695149" cy="707886"/>
          </a:xfrm>
          <a:prstGeom prst="rect">
            <a:avLst/>
          </a:prstGeom>
          <a:noFill/>
        </p:spPr>
        <p:txBody>
          <a:bodyPr wrap="none" rtlCol="0">
            <a:spAutoFit/>
          </a:bodyPr>
          <a:lstStyle/>
          <a:p>
            <a:r>
              <a:rPr lang="en-GB" sz="4000" b="1" dirty="0" smtClean="0">
                <a:solidFill>
                  <a:schemeClr val="bg1"/>
                </a:solidFill>
              </a:rPr>
              <a:t>The End – Any Questions?</a:t>
            </a:r>
            <a:endParaRPr lang="en-GB" sz="4000" b="1" dirty="0">
              <a:solidFill>
                <a:schemeClr val="bg1"/>
              </a:solidFill>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62114782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520" y="4941168"/>
            <a:ext cx="9144000" cy="1371600"/>
          </a:xfrm>
        </p:spPr>
        <p:txBody>
          <a:bodyPr/>
          <a:lstStyle/>
          <a:p>
            <a:r>
              <a:rPr lang="en-US" dirty="0">
                <a:solidFill>
                  <a:srgbClr val="002060"/>
                </a:solidFill>
              </a:rPr>
              <a:t>Medical Device Software Testing Guidelines</a:t>
            </a:r>
          </a:p>
        </p:txBody>
      </p:sp>
      <p:pic>
        <p:nvPicPr>
          <p:cNvPr id="3"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488078"/>
            <a:ext cx="9144000" cy="369922"/>
          </a:xfrm>
          <a:prstGeom prst="rect">
            <a:avLst/>
          </a:prstGeom>
        </p:spPr>
      </p:pic>
    </p:spTree>
    <p:extLst>
      <p:ext uri="{BB962C8B-B14F-4D97-AF65-F5344CB8AC3E}">
        <p14:creationId xmlns:p14="http://schemas.microsoft.com/office/powerpoint/2010/main" xmlns="" val="24388960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Functional Safety Standards Overview</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solidFill>
                  <a:srgbClr val="002060"/>
                </a:solidFill>
              </a:rPr>
              <a:t>DO-178b/c for aviation software</a:t>
            </a:r>
          </a:p>
          <a:p>
            <a:endParaRPr lang="en-GB" dirty="0">
              <a:solidFill>
                <a:srgbClr val="002060"/>
              </a:solidFill>
            </a:endParaRPr>
          </a:p>
          <a:p>
            <a:pPr marL="400050"/>
            <a:r>
              <a:rPr lang="en-GB" dirty="0" smtClean="0">
                <a:solidFill>
                  <a:srgbClr val="002060"/>
                </a:solidFill>
              </a:rPr>
              <a:t>IEC 61508 for industry and more…</a:t>
            </a:r>
          </a:p>
          <a:p>
            <a:pPr marL="400050"/>
            <a:endParaRPr lang="en-GB" dirty="0" smtClean="0">
              <a:solidFill>
                <a:srgbClr val="002060"/>
              </a:solidFill>
            </a:endParaRPr>
          </a:p>
          <a:p>
            <a:pPr marL="400050"/>
            <a:r>
              <a:rPr lang="en-GB" dirty="0" smtClean="0">
                <a:solidFill>
                  <a:srgbClr val="002060"/>
                </a:solidFill>
              </a:rPr>
              <a:t>IEC 60880 for nuclear power</a:t>
            </a:r>
            <a:endParaRPr lang="en-GB" dirty="0">
              <a:solidFill>
                <a:srgbClr val="002060"/>
              </a:solidFill>
            </a:endParaRPr>
          </a:p>
          <a:p>
            <a:pPr marL="400050"/>
            <a:endParaRPr lang="en-GB" dirty="0" smtClean="0">
              <a:solidFill>
                <a:srgbClr val="002060"/>
              </a:solidFill>
            </a:endParaRPr>
          </a:p>
          <a:p>
            <a:pPr marL="400050"/>
            <a:r>
              <a:rPr lang="en-GB" dirty="0" smtClean="0">
                <a:solidFill>
                  <a:srgbClr val="002060"/>
                </a:solidFill>
              </a:rPr>
              <a:t>EN </a:t>
            </a:r>
            <a:r>
              <a:rPr lang="en-GB" dirty="0">
                <a:solidFill>
                  <a:srgbClr val="002060"/>
                </a:solidFill>
              </a:rPr>
              <a:t>50128 </a:t>
            </a:r>
            <a:r>
              <a:rPr lang="en-GB" dirty="0" smtClean="0">
                <a:solidFill>
                  <a:srgbClr val="002060"/>
                </a:solidFill>
              </a:rPr>
              <a:t>/ 50129 for </a:t>
            </a:r>
            <a:r>
              <a:rPr lang="en-GB" dirty="0">
                <a:solidFill>
                  <a:srgbClr val="002060"/>
                </a:solidFill>
              </a:rPr>
              <a:t>railway applications (CENELEC</a:t>
            </a:r>
            <a:r>
              <a:rPr lang="en-GB" dirty="0" smtClean="0">
                <a:solidFill>
                  <a:srgbClr val="002060"/>
                </a:solidFill>
              </a:rPr>
              <a:t>)</a:t>
            </a:r>
          </a:p>
          <a:p>
            <a:pPr marL="400050"/>
            <a:endParaRPr lang="en-GB" dirty="0">
              <a:solidFill>
                <a:srgbClr val="002060"/>
              </a:solidFill>
            </a:endParaRPr>
          </a:p>
          <a:p>
            <a:pPr marL="400050"/>
            <a:r>
              <a:rPr lang="en-GB" dirty="0" smtClean="0">
                <a:solidFill>
                  <a:srgbClr val="002060"/>
                </a:solidFill>
              </a:rPr>
              <a:t>ISO 26262 for automotive software</a:t>
            </a:r>
          </a:p>
          <a:p>
            <a:endParaRPr lang="en-GB" dirty="0" smtClean="0">
              <a:solidFill>
                <a:srgbClr val="002060"/>
              </a:solidFill>
            </a:endParaRPr>
          </a:p>
          <a:p>
            <a:r>
              <a:rPr lang="en-GB" b="1" i="1" dirty="0">
                <a:solidFill>
                  <a:srgbClr val="C00000"/>
                </a:solidFill>
              </a:rPr>
              <a:t>IEC 62304 </a:t>
            </a:r>
            <a:r>
              <a:rPr lang="en-GB" b="1" i="1" dirty="0" smtClean="0">
                <a:solidFill>
                  <a:srgbClr val="C00000"/>
                </a:solidFill>
              </a:rPr>
              <a:t>/ FDA for </a:t>
            </a:r>
            <a:r>
              <a:rPr lang="en-GB" b="1" i="1" dirty="0">
                <a:solidFill>
                  <a:srgbClr val="C00000"/>
                </a:solidFill>
              </a:rPr>
              <a:t>medical device software</a:t>
            </a:r>
          </a:p>
          <a:p>
            <a:endParaRPr lang="en-GB" dirty="0">
              <a:solidFill>
                <a:srgbClr val="002060"/>
              </a:solidFill>
            </a:endParaRPr>
          </a:p>
        </p:txBody>
      </p:sp>
    </p:spTree>
    <p:extLst>
      <p:ext uri="{BB962C8B-B14F-4D97-AF65-F5344CB8AC3E}">
        <p14:creationId xmlns:p14="http://schemas.microsoft.com/office/powerpoint/2010/main" xmlns="" val="3351864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all standards have in common</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solidFill>
                  <a:srgbClr val="002060"/>
                </a:solidFill>
              </a:rPr>
              <a:t>Define some rules that can be checked. For example:</a:t>
            </a:r>
          </a:p>
          <a:p>
            <a:pPr lvl="1"/>
            <a:r>
              <a:rPr lang="en-GB" dirty="0" smtClean="0">
                <a:solidFill>
                  <a:srgbClr val="002060"/>
                </a:solidFill>
              </a:rPr>
              <a:t>McCabe </a:t>
            </a:r>
            <a:r>
              <a:rPr lang="en-GB" dirty="0" err="1" smtClean="0">
                <a:solidFill>
                  <a:srgbClr val="002060"/>
                </a:solidFill>
              </a:rPr>
              <a:t>Cyclomatic</a:t>
            </a:r>
            <a:r>
              <a:rPr lang="en-GB" dirty="0" smtClean="0">
                <a:solidFill>
                  <a:srgbClr val="002060"/>
                </a:solidFill>
              </a:rPr>
              <a:t> Complexity &lt; 10</a:t>
            </a:r>
          </a:p>
          <a:p>
            <a:pPr lvl="1"/>
            <a:r>
              <a:rPr lang="en-GB" dirty="0" smtClean="0">
                <a:solidFill>
                  <a:srgbClr val="002060"/>
                </a:solidFill>
              </a:rPr>
              <a:t>Max nesting level &lt; 4</a:t>
            </a:r>
          </a:p>
          <a:p>
            <a:pPr lvl="1"/>
            <a:r>
              <a:rPr lang="en-GB" dirty="0" smtClean="0">
                <a:solidFill>
                  <a:srgbClr val="002060"/>
                </a:solidFill>
              </a:rPr>
              <a:t>No GOTO statements</a:t>
            </a:r>
          </a:p>
          <a:p>
            <a:pPr lvl="1"/>
            <a:r>
              <a:rPr lang="en-GB" dirty="0" smtClean="0">
                <a:solidFill>
                  <a:srgbClr val="002060"/>
                </a:solidFill>
              </a:rPr>
              <a:t>All global variables prefixed with </a:t>
            </a:r>
            <a:r>
              <a:rPr lang="en-GB" dirty="0" err="1" smtClean="0">
                <a:solidFill>
                  <a:srgbClr val="002060"/>
                </a:solidFill>
              </a:rPr>
              <a:t>glb</a:t>
            </a:r>
            <a:r>
              <a:rPr lang="en-GB" dirty="0" smtClean="0">
                <a:solidFill>
                  <a:srgbClr val="002060"/>
                </a:solidFill>
              </a:rPr>
              <a:t>_</a:t>
            </a:r>
          </a:p>
          <a:p>
            <a:pPr lvl="1"/>
            <a:r>
              <a:rPr lang="en-GB" dirty="0" smtClean="0">
                <a:solidFill>
                  <a:srgbClr val="002060"/>
                </a:solidFill>
              </a:rPr>
              <a:t>No dead code</a:t>
            </a:r>
            <a:endParaRPr lang="en-GB" dirty="0">
              <a:solidFill>
                <a:srgbClr val="002060"/>
              </a:solidFill>
            </a:endParaRPr>
          </a:p>
          <a:p>
            <a:pPr lvl="1"/>
            <a:r>
              <a:rPr lang="en-GB" dirty="0" smtClean="0">
                <a:solidFill>
                  <a:srgbClr val="002060"/>
                </a:solidFill>
              </a:rPr>
              <a:t>No unused variables</a:t>
            </a:r>
          </a:p>
          <a:p>
            <a:pPr lvl="1"/>
            <a:r>
              <a:rPr lang="en-GB" dirty="0" err="1">
                <a:solidFill>
                  <a:srgbClr val="002060"/>
                </a:solidFill>
              </a:rPr>
              <a:t>e</a:t>
            </a:r>
            <a:r>
              <a:rPr lang="en-GB" dirty="0" err="1" smtClean="0">
                <a:solidFill>
                  <a:srgbClr val="002060"/>
                </a:solidFill>
              </a:rPr>
              <a:t>tc</a:t>
            </a:r>
            <a:endParaRPr lang="en-GB" dirty="0" smtClean="0">
              <a:solidFill>
                <a:srgbClr val="002060"/>
              </a:solidFill>
            </a:endParaRPr>
          </a:p>
          <a:p>
            <a:endParaRPr lang="en-GB" dirty="0">
              <a:solidFill>
                <a:srgbClr val="002060"/>
              </a:solidFill>
            </a:endParaRPr>
          </a:p>
          <a:p>
            <a:r>
              <a:rPr lang="en-GB" dirty="0" smtClean="0">
                <a:solidFill>
                  <a:srgbClr val="002060"/>
                </a:solidFill>
              </a:rPr>
              <a:t>Justify why these are sufficient</a:t>
            </a:r>
          </a:p>
          <a:p>
            <a:endParaRPr lang="en-GB" dirty="0">
              <a:solidFill>
                <a:srgbClr val="002060"/>
              </a:solidFill>
            </a:endParaRPr>
          </a:p>
          <a:p>
            <a:r>
              <a:rPr lang="en-GB" dirty="0" smtClean="0">
                <a:solidFill>
                  <a:srgbClr val="002060"/>
                </a:solidFill>
              </a:rPr>
              <a:t>Generate evidence that your developments meet these rules</a:t>
            </a:r>
          </a:p>
          <a:p>
            <a:endParaRPr lang="en-GB" dirty="0">
              <a:solidFill>
                <a:srgbClr val="002060"/>
              </a:solidFill>
            </a:endParaRPr>
          </a:p>
          <a:p>
            <a:endParaRPr lang="en-GB" dirty="0">
              <a:solidFill>
                <a:srgbClr val="002060"/>
              </a:solidFill>
            </a:endParaRPr>
          </a:p>
        </p:txBody>
      </p:sp>
    </p:spTree>
    <p:extLst>
      <p:ext uri="{BB962C8B-B14F-4D97-AF65-F5344CB8AC3E}">
        <p14:creationId xmlns:p14="http://schemas.microsoft.com/office/powerpoint/2010/main" xmlns="" val="2766145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3990</Words>
  <Application>Microsoft Office PowerPoint</Application>
  <PresentationFormat>On-screen Show (4:3)</PresentationFormat>
  <Paragraphs>693</Paragraphs>
  <Slides>67</Slides>
  <Notes>28</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Slide 1</vt:lpstr>
      <vt:lpstr>Agenda – Part 1</vt:lpstr>
      <vt:lpstr>Agenda – Part 2</vt:lpstr>
      <vt:lpstr>Bottlenecks &amp; Challenges</vt:lpstr>
      <vt:lpstr>Why test? In Software generally…</vt:lpstr>
      <vt:lpstr>Why else?</vt:lpstr>
      <vt:lpstr>Medical Device Software Testing Guidelines</vt:lpstr>
      <vt:lpstr>Functional Safety Standards Overview</vt:lpstr>
      <vt:lpstr>What all standards have in common</vt:lpstr>
      <vt:lpstr>What’s in the FDA Guidelines?</vt:lpstr>
      <vt:lpstr>Also applies for Iterative/Agile</vt:lpstr>
      <vt:lpstr>IEC 62304  - Software Testing Statements</vt:lpstr>
      <vt:lpstr>MISRA standards in FDA projects</vt:lpstr>
      <vt:lpstr>What is Static Code Analysis?</vt:lpstr>
      <vt:lpstr>At first there was Lint…</vt:lpstr>
      <vt:lpstr>Evolution of Source Code Analysis</vt:lpstr>
      <vt:lpstr>SCA Evolution: Structural code analysis</vt:lpstr>
      <vt:lpstr>Structural defects</vt:lpstr>
      <vt:lpstr>Inter-procedural control/data-flow defects</vt:lpstr>
      <vt:lpstr>SCA Evolution: Whole-Program Analysis</vt:lpstr>
      <vt:lpstr>Anything else SCA can help with?</vt:lpstr>
      <vt:lpstr>FDA modelling and coding guidelines </vt:lpstr>
      <vt:lpstr>FDA Developer Testing Guidelines</vt:lpstr>
      <vt:lpstr>FDA Developer Testing Guidelines</vt:lpstr>
      <vt:lpstr>Medical Device Software Defects</vt:lpstr>
      <vt:lpstr>International Standard for Medical Device Software</vt:lpstr>
      <vt:lpstr>IEC 62304  - Software Safety Classifications</vt:lpstr>
      <vt:lpstr>IEC 62304 Safety Classification Effects</vt:lpstr>
      <vt:lpstr>The Software Architecture Headache</vt:lpstr>
      <vt:lpstr>Architecture Blueprint </vt:lpstr>
      <vt:lpstr>Slide 31</vt:lpstr>
      <vt:lpstr>Software Architecture Erosion</vt:lpstr>
      <vt:lpstr>What’s a DSM?</vt:lpstr>
      <vt:lpstr>Slide 34</vt:lpstr>
      <vt:lpstr>Slide 35</vt:lpstr>
      <vt:lpstr>Slide 36</vt:lpstr>
      <vt:lpstr>Slide 37</vt:lpstr>
      <vt:lpstr>Slide 38</vt:lpstr>
      <vt:lpstr>Slide 39</vt:lpstr>
      <vt:lpstr>Slide 40</vt:lpstr>
      <vt:lpstr>The Software Security Headache</vt:lpstr>
      <vt:lpstr>Software Security</vt:lpstr>
      <vt:lpstr>Software Security – our coverage</vt:lpstr>
      <vt:lpstr>The Emenda Total Testing Platform</vt:lpstr>
      <vt:lpstr>Emenda – Total Testing Platform</vt:lpstr>
      <vt:lpstr>Emenda – Total Testing Platform</vt:lpstr>
      <vt:lpstr>Emenda – Total Testing Platform</vt:lpstr>
      <vt:lpstr>Emenda – Software Testing Platform</vt:lpstr>
      <vt:lpstr>Our Solution- Total Testing Platform</vt:lpstr>
      <vt:lpstr>Dashboarding</vt:lpstr>
      <vt:lpstr>Architectural analysis</vt:lpstr>
      <vt:lpstr>Defect density</vt:lpstr>
      <vt:lpstr>Build analysis &amp; acceleration</vt:lpstr>
      <vt:lpstr>Release management automation</vt:lpstr>
      <vt:lpstr>Characteristics of an Ideal Dynamic Analysis System</vt:lpstr>
      <vt:lpstr>Regression Testing leads to Better Quality!</vt:lpstr>
      <vt:lpstr>Customer Success Stories</vt:lpstr>
      <vt:lpstr>Customer Characteristics</vt:lpstr>
      <vt:lpstr>Emenda – Professional Services for medical projects</vt:lpstr>
      <vt:lpstr>Emenda – Code Clinic</vt:lpstr>
      <vt:lpstr>Boston Scientific Corporation</vt:lpstr>
      <vt:lpstr>Hoana Medical, Inc.</vt:lpstr>
      <vt:lpstr>Sirona Dental Systems</vt:lpstr>
      <vt:lpstr>Terumo Heart, Inc.</vt:lpstr>
      <vt:lpstr>Medical Customer Characteristics</vt:lpstr>
      <vt:lpstr>Connect With Us</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ross.phillips</dc:creator>
  <cp:lastModifiedBy>Carlos</cp:lastModifiedBy>
  <cp:revision>177</cp:revision>
  <cp:lastPrinted>2014-03-03T16:05:26Z</cp:lastPrinted>
  <dcterms:created xsi:type="dcterms:W3CDTF">2012-08-23T15:14:24Z</dcterms:created>
  <dcterms:modified xsi:type="dcterms:W3CDTF">2014-03-06T09:14:02Z</dcterms:modified>
</cp:coreProperties>
</file>